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ink/ink1.xml" ContentType="application/inkml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0" r:id="rId1"/>
  </p:sldMasterIdLst>
  <p:notesMasterIdLst>
    <p:notesMasterId r:id="rId13"/>
  </p:notesMasterIdLst>
  <p:sldIdLst>
    <p:sldId id="270" r:id="rId2"/>
    <p:sldId id="260" r:id="rId3"/>
    <p:sldId id="271" r:id="rId4"/>
    <p:sldId id="272" r:id="rId5"/>
    <p:sldId id="273" r:id="rId6"/>
    <p:sldId id="276" r:id="rId7"/>
    <p:sldId id="277" r:id="rId8"/>
    <p:sldId id="278" r:id="rId9"/>
    <p:sldId id="275" r:id="rId10"/>
    <p:sldId id="274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2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581B7C-CF92-4937-A0E4-C3F1882F4E73}" v="144" dt="2022-07-31T20:48:21.3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366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BEEREN, Pierre" userId="220b0909-0cae-4900-8d3e-db7af964a3aa" providerId="ADAL" clId="{62581B7C-CF92-4937-A0E4-C3F1882F4E73}"/>
    <pc:docChg chg="custSel addSld delSld modSld sldOrd">
      <pc:chgData name="VERBEEREN, Pierre" userId="220b0909-0cae-4900-8d3e-db7af964a3aa" providerId="ADAL" clId="{62581B7C-CF92-4937-A0E4-C3F1882F4E73}" dt="2022-07-31T20:48:21.334" v="1390" actId="20577"/>
      <pc:docMkLst>
        <pc:docMk/>
      </pc:docMkLst>
      <pc:sldChg chg="modSp mod">
        <pc:chgData name="VERBEEREN, Pierre" userId="220b0909-0cae-4900-8d3e-db7af964a3aa" providerId="ADAL" clId="{62581B7C-CF92-4937-A0E4-C3F1882F4E73}" dt="2022-07-31T20:30:38.934" v="40" actId="20577"/>
        <pc:sldMkLst>
          <pc:docMk/>
          <pc:sldMk cId="611292500" sldId="256"/>
        </pc:sldMkLst>
        <pc:spChg chg="mod">
          <ac:chgData name="VERBEEREN, Pierre" userId="220b0909-0cae-4900-8d3e-db7af964a3aa" providerId="ADAL" clId="{62581B7C-CF92-4937-A0E4-C3F1882F4E73}" dt="2022-07-31T20:30:32.054" v="25" actId="14100"/>
          <ac:spMkLst>
            <pc:docMk/>
            <pc:sldMk cId="611292500" sldId="256"/>
            <ac:spMk id="2" creationId="{00000000-0000-0000-0000-000000000000}"/>
          </ac:spMkLst>
        </pc:spChg>
        <pc:spChg chg="mod">
          <ac:chgData name="VERBEEREN, Pierre" userId="220b0909-0cae-4900-8d3e-db7af964a3aa" providerId="ADAL" clId="{62581B7C-CF92-4937-A0E4-C3F1882F4E73}" dt="2022-07-31T20:30:38.934" v="40" actId="20577"/>
          <ac:spMkLst>
            <pc:docMk/>
            <pc:sldMk cId="611292500" sldId="256"/>
            <ac:spMk id="3" creationId="{00000000-0000-0000-0000-000000000000}"/>
          </ac:spMkLst>
        </pc:spChg>
      </pc:sldChg>
      <pc:sldChg chg="del">
        <pc:chgData name="VERBEEREN, Pierre" userId="220b0909-0cae-4900-8d3e-db7af964a3aa" providerId="ADAL" clId="{62581B7C-CF92-4937-A0E4-C3F1882F4E73}" dt="2022-07-31T20:39:12.865" v="1042" actId="47"/>
        <pc:sldMkLst>
          <pc:docMk/>
          <pc:sldMk cId="1718892132" sldId="257"/>
        </pc:sldMkLst>
      </pc:sldChg>
      <pc:sldChg chg="modSp mod">
        <pc:chgData name="VERBEEREN, Pierre" userId="220b0909-0cae-4900-8d3e-db7af964a3aa" providerId="ADAL" clId="{62581B7C-CF92-4937-A0E4-C3F1882F4E73}" dt="2022-07-31T20:38:57.703" v="1037" actId="20577"/>
        <pc:sldMkLst>
          <pc:docMk/>
          <pc:sldMk cId="1637817253" sldId="260"/>
        </pc:sldMkLst>
        <pc:spChg chg="mod">
          <ac:chgData name="VERBEEREN, Pierre" userId="220b0909-0cae-4900-8d3e-db7af964a3aa" providerId="ADAL" clId="{62581B7C-CF92-4937-A0E4-C3F1882F4E73}" dt="2022-07-31T20:30:50.691" v="68" actId="20577"/>
          <ac:spMkLst>
            <pc:docMk/>
            <pc:sldMk cId="1637817253" sldId="260"/>
            <ac:spMk id="2" creationId="{00000000-0000-0000-0000-000000000000}"/>
          </ac:spMkLst>
        </pc:spChg>
        <pc:spChg chg="mod">
          <ac:chgData name="VERBEEREN, Pierre" userId="220b0909-0cae-4900-8d3e-db7af964a3aa" providerId="ADAL" clId="{62581B7C-CF92-4937-A0E4-C3F1882F4E73}" dt="2022-07-31T20:38:57.703" v="1037" actId="20577"/>
          <ac:spMkLst>
            <pc:docMk/>
            <pc:sldMk cId="1637817253" sldId="260"/>
            <ac:spMk id="3" creationId="{00000000-0000-0000-0000-000000000000}"/>
          </ac:spMkLst>
        </pc:spChg>
      </pc:sldChg>
      <pc:sldChg chg="del">
        <pc:chgData name="VERBEEREN, Pierre" userId="220b0909-0cae-4900-8d3e-db7af964a3aa" providerId="ADAL" clId="{62581B7C-CF92-4937-A0E4-C3F1882F4E73}" dt="2022-07-31T20:39:04.224" v="1038" actId="47"/>
        <pc:sldMkLst>
          <pc:docMk/>
          <pc:sldMk cId="3280776685" sldId="261"/>
        </pc:sldMkLst>
      </pc:sldChg>
      <pc:sldChg chg="del">
        <pc:chgData name="VERBEEREN, Pierre" userId="220b0909-0cae-4900-8d3e-db7af964a3aa" providerId="ADAL" clId="{62581B7C-CF92-4937-A0E4-C3F1882F4E73}" dt="2022-07-31T20:39:06.807" v="1039" actId="47"/>
        <pc:sldMkLst>
          <pc:docMk/>
          <pc:sldMk cId="4011862456" sldId="262"/>
        </pc:sldMkLst>
      </pc:sldChg>
      <pc:sldChg chg="del">
        <pc:chgData name="VERBEEREN, Pierre" userId="220b0909-0cae-4900-8d3e-db7af964a3aa" providerId="ADAL" clId="{62581B7C-CF92-4937-A0E4-C3F1882F4E73}" dt="2022-07-31T20:39:08.535" v="1040" actId="47"/>
        <pc:sldMkLst>
          <pc:docMk/>
          <pc:sldMk cId="2548788831" sldId="263"/>
        </pc:sldMkLst>
      </pc:sldChg>
      <pc:sldChg chg="del">
        <pc:chgData name="VERBEEREN, Pierre" userId="220b0909-0cae-4900-8d3e-db7af964a3aa" providerId="ADAL" clId="{62581B7C-CF92-4937-A0E4-C3F1882F4E73}" dt="2022-07-31T20:39:10.101" v="1041" actId="47"/>
        <pc:sldMkLst>
          <pc:docMk/>
          <pc:sldMk cId="1367762403" sldId="264"/>
        </pc:sldMkLst>
      </pc:sldChg>
      <pc:sldChg chg="del">
        <pc:chgData name="VERBEEREN, Pierre" userId="220b0909-0cae-4900-8d3e-db7af964a3aa" providerId="ADAL" clId="{62581B7C-CF92-4937-A0E4-C3F1882F4E73}" dt="2022-07-31T20:39:14.561" v="1043" actId="47"/>
        <pc:sldMkLst>
          <pc:docMk/>
          <pc:sldMk cId="3774007107" sldId="265"/>
        </pc:sldMkLst>
      </pc:sldChg>
      <pc:sldChg chg="del">
        <pc:chgData name="VERBEEREN, Pierre" userId="220b0909-0cae-4900-8d3e-db7af964a3aa" providerId="ADAL" clId="{62581B7C-CF92-4937-A0E4-C3F1882F4E73}" dt="2022-07-31T20:39:29.151" v="1044" actId="47"/>
        <pc:sldMkLst>
          <pc:docMk/>
          <pc:sldMk cId="1197394987" sldId="266"/>
        </pc:sldMkLst>
      </pc:sldChg>
      <pc:sldChg chg="addSp modSp mod">
        <pc:chgData name="VERBEEREN, Pierre" userId="220b0909-0cae-4900-8d3e-db7af964a3aa" providerId="ADAL" clId="{62581B7C-CF92-4937-A0E4-C3F1882F4E73}" dt="2022-07-31T20:44:24.780" v="1252" actId="790"/>
        <pc:sldMkLst>
          <pc:docMk/>
          <pc:sldMk cId="3081334087" sldId="267"/>
        </pc:sldMkLst>
        <pc:spChg chg="add mod">
          <ac:chgData name="VERBEEREN, Pierre" userId="220b0909-0cae-4900-8d3e-db7af964a3aa" providerId="ADAL" clId="{62581B7C-CF92-4937-A0E4-C3F1882F4E73}" dt="2022-07-31T20:44:24.780" v="1252" actId="790"/>
          <ac:spMkLst>
            <pc:docMk/>
            <pc:sldMk cId="3081334087" sldId="267"/>
            <ac:spMk id="5" creationId="{543ED98D-0EB1-1294-FD1C-81CACDCBFE0B}"/>
          </ac:spMkLst>
        </pc:spChg>
      </pc:sldChg>
      <pc:sldChg chg="modSp mod">
        <pc:chgData name="VERBEEREN, Pierre" userId="220b0909-0cae-4900-8d3e-db7af964a3aa" providerId="ADAL" clId="{62581B7C-CF92-4937-A0E4-C3F1882F4E73}" dt="2022-07-31T20:48:21.334" v="1390" actId="20577"/>
        <pc:sldMkLst>
          <pc:docMk/>
          <pc:sldMk cId="4152732529" sldId="268"/>
        </pc:sldMkLst>
        <pc:graphicFrameChg chg="mod">
          <ac:chgData name="VERBEEREN, Pierre" userId="220b0909-0cae-4900-8d3e-db7af964a3aa" providerId="ADAL" clId="{62581B7C-CF92-4937-A0E4-C3F1882F4E73}" dt="2022-07-31T20:48:21.334" v="1390" actId="20577"/>
          <ac:graphicFrameMkLst>
            <pc:docMk/>
            <pc:sldMk cId="4152732529" sldId="268"/>
            <ac:graphicFrameMk id="3" creationId="{E2F59534-193B-F063-E198-F3FBC0FE5E6F}"/>
          </ac:graphicFrameMkLst>
        </pc:graphicFrameChg>
      </pc:sldChg>
      <pc:sldChg chg="addSp delSp modSp add mod ord">
        <pc:chgData name="VERBEEREN, Pierre" userId="220b0909-0cae-4900-8d3e-db7af964a3aa" providerId="ADAL" clId="{62581B7C-CF92-4937-A0E4-C3F1882F4E73}" dt="2022-07-31T20:43:26.573" v="1151" actId="20577"/>
        <pc:sldMkLst>
          <pc:docMk/>
          <pc:sldMk cId="3981186802" sldId="269"/>
        </pc:sldMkLst>
        <pc:spChg chg="del">
          <ac:chgData name="VERBEEREN, Pierre" userId="220b0909-0cae-4900-8d3e-db7af964a3aa" providerId="ADAL" clId="{62581B7C-CF92-4937-A0E4-C3F1882F4E73}" dt="2022-07-31T20:41:38.283" v="1049" actId="478"/>
          <ac:spMkLst>
            <pc:docMk/>
            <pc:sldMk cId="3981186802" sldId="269"/>
            <ac:spMk id="2" creationId="{00000000-0000-0000-0000-000000000000}"/>
          </ac:spMkLst>
        </pc:spChg>
        <pc:spChg chg="del">
          <ac:chgData name="VERBEEREN, Pierre" userId="220b0909-0cae-4900-8d3e-db7af964a3aa" providerId="ADAL" clId="{62581B7C-CF92-4937-A0E4-C3F1882F4E73}" dt="2022-07-31T20:41:45.507" v="1051" actId="478"/>
          <ac:spMkLst>
            <pc:docMk/>
            <pc:sldMk cId="3981186802" sldId="269"/>
            <ac:spMk id="3" creationId="{00000000-0000-0000-0000-000000000000}"/>
          </ac:spMkLst>
        </pc:spChg>
        <pc:spChg chg="add del mod">
          <ac:chgData name="VERBEEREN, Pierre" userId="220b0909-0cae-4900-8d3e-db7af964a3aa" providerId="ADAL" clId="{62581B7C-CF92-4937-A0E4-C3F1882F4E73}" dt="2022-07-31T20:41:40.869" v="1050" actId="478"/>
          <ac:spMkLst>
            <pc:docMk/>
            <pc:sldMk cId="3981186802" sldId="269"/>
            <ac:spMk id="5" creationId="{CD3D7A7D-86F2-F77D-ADBE-9721C61314DD}"/>
          </ac:spMkLst>
        </pc:spChg>
        <pc:spChg chg="add del mod">
          <ac:chgData name="VERBEEREN, Pierre" userId="220b0909-0cae-4900-8d3e-db7af964a3aa" providerId="ADAL" clId="{62581B7C-CF92-4937-A0E4-C3F1882F4E73}" dt="2022-07-31T20:41:48.554" v="1052" actId="478"/>
          <ac:spMkLst>
            <pc:docMk/>
            <pc:sldMk cId="3981186802" sldId="269"/>
            <ac:spMk id="7" creationId="{8C3A870F-22FC-C14C-3B2A-BA34C7D26CAF}"/>
          </ac:spMkLst>
        </pc:spChg>
        <pc:spChg chg="add mod">
          <ac:chgData name="VERBEEREN, Pierre" userId="220b0909-0cae-4900-8d3e-db7af964a3aa" providerId="ADAL" clId="{62581B7C-CF92-4937-A0E4-C3F1882F4E73}" dt="2022-07-31T20:43:26.573" v="1151" actId="20577"/>
          <ac:spMkLst>
            <pc:docMk/>
            <pc:sldMk cId="3981186802" sldId="269"/>
            <ac:spMk id="10" creationId="{73FD7A4F-7390-6783-2568-A1A4C0078A13}"/>
          </ac:spMkLst>
        </pc:spChg>
        <pc:picChg chg="add mod modCrop">
          <ac:chgData name="VERBEEREN, Pierre" userId="220b0909-0cae-4900-8d3e-db7af964a3aa" providerId="ADAL" clId="{62581B7C-CF92-4937-A0E4-C3F1882F4E73}" dt="2022-07-31T20:42:21.844" v="1059" actId="14100"/>
          <ac:picMkLst>
            <pc:docMk/>
            <pc:sldMk cId="3981186802" sldId="269"/>
            <ac:picMk id="9" creationId="{E29586D3-3385-4CCA-DF72-555F8069CA5A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/>
              <a:t>Evolution des arrivées prévues et réelles 2022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PréBXL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Feuil1!$A$2:$A$11</c:f>
              <c:strCache>
                <c:ptCount val="10"/>
                <c:pt idx="0">
                  <c:v>mars</c:v>
                </c:pt>
                <c:pt idx="1">
                  <c:v>avril</c:v>
                </c:pt>
                <c:pt idx="2">
                  <c:v>mai</c:v>
                </c:pt>
                <c:pt idx="3">
                  <c:v>juin</c:v>
                </c:pt>
                <c:pt idx="4">
                  <c:v>juillet</c:v>
                </c:pt>
                <c:pt idx="5">
                  <c:v>août</c:v>
                </c:pt>
                <c:pt idx="6">
                  <c:v>septembre</c:v>
                </c:pt>
                <c:pt idx="7">
                  <c:v>octobre</c:v>
                </c:pt>
                <c:pt idx="8">
                  <c:v>novembre</c:v>
                </c:pt>
                <c:pt idx="9">
                  <c:v>décembre</c:v>
                </c:pt>
              </c:strCache>
            </c:strRef>
          </c:cat>
          <c:val>
            <c:numRef>
              <c:f>Feuil1!$B$2:$B$11</c:f>
              <c:numCache>
                <c:formatCode>_-* #,##0_-;\-* #,##0_-;_-* "-"??_-;_-@_-</c:formatCode>
                <c:ptCount val="10"/>
                <c:pt idx="0">
                  <c:v>3000</c:v>
                </c:pt>
                <c:pt idx="1">
                  <c:v>6000</c:v>
                </c:pt>
                <c:pt idx="2">
                  <c:v>8000</c:v>
                </c:pt>
                <c:pt idx="3">
                  <c:v>9600</c:v>
                </c:pt>
                <c:pt idx="4">
                  <c:v>11200</c:v>
                </c:pt>
                <c:pt idx="5">
                  <c:v>12800</c:v>
                </c:pt>
                <c:pt idx="6">
                  <c:v>14400</c:v>
                </c:pt>
                <c:pt idx="7">
                  <c:v>16000</c:v>
                </c:pt>
                <c:pt idx="8">
                  <c:v>17600</c:v>
                </c:pt>
                <c:pt idx="9">
                  <c:v>19200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9-47CD-958F-D851C0A21878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REA BXL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Feuil1!$A$2:$A$11</c:f>
              <c:strCache>
                <c:ptCount val="10"/>
                <c:pt idx="0">
                  <c:v>mars</c:v>
                </c:pt>
                <c:pt idx="1">
                  <c:v>avril</c:v>
                </c:pt>
                <c:pt idx="2">
                  <c:v>mai</c:v>
                </c:pt>
                <c:pt idx="3">
                  <c:v>juin</c:v>
                </c:pt>
                <c:pt idx="4">
                  <c:v>juillet</c:v>
                </c:pt>
                <c:pt idx="5">
                  <c:v>août</c:v>
                </c:pt>
                <c:pt idx="6">
                  <c:v>septembre</c:v>
                </c:pt>
                <c:pt idx="7">
                  <c:v>octobre</c:v>
                </c:pt>
                <c:pt idx="8">
                  <c:v>novembre</c:v>
                </c:pt>
                <c:pt idx="9">
                  <c:v>décembre</c:v>
                </c:pt>
              </c:strCache>
            </c:strRef>
          </c:cat>
          <c:val>
            <c:numRef>
              <c:f>Feuil1!$C$2:$C$11</c:f>
              <c:numCache>
                <c:formatCode>_-* #,##0_-;\-* #,##0_-;_-* "-"??_-;_-@_-</c:formatCode>
                <c:ptCount val="10"/>
                <c:pt idx="0">
                  <c:v>3000</c:v>
                </c:pt>
                <c:pt idx="1">
                  <c:v>4800</c:v>
                </c:pt>
                <c:pt idx="2">
                  <c:v>6000</c:v>
                </c:pt>
                <c:pt idx="3">
                  <c:v>7500</c:v>
                </c:pt>
                <c:pt idx="4">
                  <c:v>8300</c:v>
                </c:pt>
                <c:pt idx="5">
                  <c:v>8800</c:v>
                </c:pt>
                <c:pt idx="6">
                  <c:v>9100</c:v>
                </c:pt>
                <c:pt idx="7">
                  <c:v>9500</c:v>
                </c:pt>
                <c:pt idx="8">
                  <c:v>9750</c:v>
                </c:pt>
                <c:pt idx="9">
                  <c:v>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29-47CD-958F-D851C0A21878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PréRW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Feuil1!$A$2:$A$11</c:f>
              <c:strCache>
                <c:ptCount val="10"/>
                <c:pt idx="0">
                  <c:v>mars</c:v>
                </c:pt>
                <c:pt idx="1">
                  <c:v>avril</c:v>
                </c:pt>
                <c:pt idx="2">
                  <c:v>mai</c:v>
                </c:pt>
                <c:pt idx="3">
                  <c:v>juin</c:v>
                </c:pt>
                <c:pt idx="4">
                  <c:v>juillet</c:v>
                </c:pt>
                <c:pt idx="5">
                  <c:v>août</c:v>
                </c:pt>
                <c:pt idx="6">
                  <c:v>septembre</c:v>
                </c:pt>
                <c:pt idx="7">
                  <c:v>octobre</c:v>
                </c:pt>
                <c:pt idx="8">
                  <c:v>novembre</c:v>
                </c:pt>
                <c:pt idx="9">
                  <c:v>décembre</c:v>
                </c:pt>
              </c:strCache>
            </c:strRef>
          </c:cat>
          <c:val>
            <c:numRef>
              <c:f>Feuil1!$D$2:$D$11</c:f>
              <c:numCache>
                <c:formatCode>_-* #,##0_-;\-* #,##0_-;_-* "-"??_-;_-@_-</c:formatCode>
                <c:ptCount val="10"/>
                <c:pt idx="0">
                  <c:v>9000</c:v>
                </c:pt>
                <c:pt idx="1">
                  <c:v>18000</c:v>
                </c:pt>
                <c:pt idx="2">
                  <c:v>24000</c:v>
                </c:pt>
                <c:pt idx="3">
                  <c:v>28800</c:v>
                </c:pt>
                <c:pt idx="4">
                  <c:v>33600</c:v>
                </c:pt>
                <c:pt idx="5">
                  <c:v>38400</c:v>
                </c:pt>
                <c:pt idx="6">
                  <c:v>43200</c:v>
                </c:pt>
                <c:pt idx="7">
                  <c:v>48000</c:v>
                </c:pt>
                <c:pt idx="8">
                  <c:v>52800</c:v>
                </c:pt>
                <c:pt idx="9">
                  <c:v>57600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29-47CD-958F-D851C0A21878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REA RW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Feuil1!$A$2:$A$11</c:f>
              <c:strCache>
                <c:ptCount val="10"/>
                <c:pt idx="0">
                  <c:v>mars</c:v>
                </c:pt>
                <c:pt idx="1">
                  <c:v>avril</c:v>
                </c:pt>
                <c:pt idx="2">
                  <c:v>mai</c:v>
                </c:pt>
                <c:pt idx="3">
                  <c:v>juin</c:v>
                </c:pt>
                <c:pt idx="4">
                  <c:v>juillet</c:v>
                </c:pt>
                <c:pt idx="5">
                  <c:v>août</c:v>
                </c:pt>
                <c:pt idx="6">
                  <c:v>septembre</c:v>
                </c:pt>
                <c:pt idx="7">
                  <c:v>octobre</c:v>
                </c:pt>
                <c:pt idx="8">
                  <c:v>novembre</c:v>
                </c:pt>
                <c:pt idx="9">
                  <c:v>décembre</c:v>
                </c:pt>
              </c:strCache>
            </c:strRef>
          </c:cat>
          <c:val>
            <c:numRef>
              <c:f>Feuil1!$E$2:$E$11</c:f>
              <c:numCache>
                <c:formatCode>_-* #,##0_-;\-* #,##0_-;_-* "-"??_-;_-@_-</c:formatCode>
                <c:ptCount val="10"/>
                <c:pt idx="0">
                  <c:v>4700</c:v>
                </c:pt>
                <c:pt idx="1">
                  <c:v>7300</c:v>
                </c:pt>
                <c:pt idx="2">
                  <c:v>8762.31</c:v>
                </c:pt>
                <c:pt idx="3">
                  <c:v>10000</c:v>
                </c:pt>
                <c:pt idx="4">
                  <c:v>10100</c:v>
                </c:pt>
                <c:pt idx="5">
                  <c:v>10100</c:v>
                </c:pt>
                <c:pt idx="6">
                  <c:v>10200</c:v>
                </c:pt>
                <c:pt idx="7">
                  <c:v>10300</c:v>
                </c:pt>
                <c:pt idx="8">
                  <c:v>10400</c:v>
                </c:pt>
                <c:pt idx="9">
                  <c:v>10500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29-47CD-958F-D851C0A21878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PréVG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Feuil1!$A$2:$A$11</c:f>
              <c:strCache>
                <c:ptCount val="10"/>
                <c:pt idx="0">
                  <c:v>mars</c:v>
                </c:pt>
                <c:pt idx="1">
                  <c:v>avril</c:v>
                </c:pt>
                <c:pt idx="2">
                  <c:v>mai</c:v>
                </c:pt>
                <c:pt idx="3">
                  <c:v>juin</c:v>
                </c:pt>
                <c:pt idx="4">
                  <c:v>juillet</c:v>
                </c:pt>
                <c:pt idx="5">
                  <c:v>août</c:v>
                </c:pt>
                <c:pt idx="6">
                  <c:v>septembre</c:v>
                </c:pt>
                <c:pt idx="7">
                  <c:v>octobre</c:v>
                </c:pt>
                <c:pt idx="8">
                  <c:v>novembre</c:v>
                </c:pt>
                <c:pt idx="9">
                  <c:v>décembre</c:v>
                </c:pt>
              </c:strCache>
            </c:strRef>
          </c:cat>
          <c:val>
            <c:numRef>
              <c:f>Feuil1!$F$2:$F$11</c:f>
              <c:numCache>
                <c:formatCode>_-* #,##0_-;\-* #,##0_-;_-* "-"??_-;_-@_-</c:formatCode>
                <c:ptCount val="10"/>
                <c:pt idx="0">
                  <c:v>18000</c:v>
                </c:pt>
                <c:pt idx="1">
                  <c:v>36000</c:v>
                </c:pt>
                <c:pt idx="2">
                  <c:v>48000</c:v>
                </c:pt>
                <c:pt idx="3">
                  <c:v>57600</c:v>
                </c:pt>
                <c:pt idx="4">
                  <c:v>67200</c:v>
                </c:pt>
                <c:pt idx="5">
                  <c:v>76800</c:v>
                </c:pt>
                <c:pt idx="6">
                  <c:v>86400</c:v>
                </c:pt>
                <c:pt idx="7">
                  <c:v>96000</c:v>
                </c:pt>
                <c:pt idx="8">
                  <c:v>105600</c:v>
                </c:pt>
                <c:pt idx="9">
                  <c:v>115200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29-47CD-958F-D851C0A21878}"/>
            </c:ext>
          </c:extLst>
        </c:ser>
        <c:ser>
          <c:idx val="5"/>
          <c:order val="5"/>
          <c:tx>
            <c:strRef>
              <c:f>Feuil1!$G$1</c:f>
              <c:strCache>
                <c:ptCount val="1"/>
                <c:pt idx="0">
                  <c:v>REA VG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Feuil1!$A$2:$A$11</c:f>
              <c:strCache>
                <c:ptCount val="10"/>
                <c:pt idx="0">
                  <c:v>mars</c:v>
                </c:pt>
                <c:pt idx="1">
                  <c:v>avril</c:v>
                </c:pt>
                <c:pt idx="2">
                  <c:v>mai</c:v>
                </c:pt>
                <c:pt idx="3">
                  <c:v>juin</c:v>
                </c:pt>
                <c:pt idx="4">
                  <c:v>juillet</c:v>
                </c:pt>
                <c:pt idx="5">
                  <c:v>août</c:v>
                </c:pt>
                <c:pt idx="6">
                  <c:v>septembre</c:v>
                </c:pt>
                <c:pt idx="7">
                  <c:v>octobre</c:v>
                </c:pt>
                <c:pt idx="8">
                  <c:v>novembre</c:v>
                </c:pt>
                <c:pt idx="9">
                  <c:v>décembre</c:v>
                </c:pt>
              </c:strCache>
            </c:strRef>
          </c:cat>
          <c:val>
            <c:numRef>
              <c:f>Feuil1!$G$2:$G$11</c:f>
              <c:numCache>
                <c:formatCode>_-* #,##0_-;\-* #,##0_-;_-* "-"??_-;_-@_-</c:formatCode>
                <c:ptCount val="10"/>
                <c:pt idx="0">
                  <c:v>12000</c:v>
                </c:pt>
                <c:pt idx="1">
                  <c:v>20000</c:v>
                </c:pt>
                <c:pt idx="2">
                  <c:v>21715.289999999997</c:v>
                </c:pt>
                <c:pt idx="3">
                  <c:v>25000</c:v>
                </c:pt>
                <c:pt idx="4">
                  <c:v>26000</c:v>
                </c:pt>
                <c:pt idx="5">
                  <c:v>26500</c:v>
                </c:pt>
                <c:pt idx="6">
                  <c:v>27500</c:v>
                </c:pt>
                <c:pt idx="7">
                  <c:v>28500</c:v>
                </c:pt>
                <c:pt idx="8">
                  <c:v>29250</c:v>
                </c:pt>
                <c:pt idx="9">
                  <c:v>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29-47CD-958F-D851C0A21878}"/>
            </c:ext>
          </c:extLst>
        </c:ser>
        <c:ser>
          <c:idx val="6"/>
          <c:order val="6"/>
          <c:tx>
            <c:strRef>
              <c:f>Feuil1!$H$1</c:f>
              <c:strCache>
                <c:ptCount val="1"/>
                <c:pt idx="0">
                  <c:v>Total Attest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Feuil1!$A$2:$A$11</c:f>
              <c:strCache>
                <c:ptCount val="10"/>
                <c:pt idx="0">
                  <c:v>mars</c:v>
                </c:pt>
                <c:pt idx="1">
                  <c:v>avril</c:v>
                </c:pt>
                <c:pt idx="2">
                  <c:v>mai</c:v>
                </c:pt>
                <c:pt idx="3">
                  <c:v>juin</c:v>
                </c:pt>
                <c:pt idx="4">
                  <c:v>juillet</c:v>
                </c:pt>
                <c:pt idx="5">
                  <c:v>août</c:v>
                </c:pt>
                <c:pt idx="6">
                  <c:v>septembre</c:v>
                </c:pt>
                <c:pt idx="7">
                  <c:v>octobre</c:v>
                </c:pt>
                <c:pt idx="8">
                  <c:v>novembre</c:v>
                </c:pt>
                <c:pt idx="9">
                  <c:v>décembre</c:v>
                </c:pt>
              </c:strCache>
            </c:strRef>
          </c:cat>
          <c:val>
            <c:numRef>
              <c:f>Feuil1!$H$2:$H$11</c:f>
              <c:numCache>
                <c:formatCode>_-* #,##0_-;\-* #,##0_-;_-* "-"??_-;_-@_-</c:formatCode>
                <c:ptCount val="10"/>
                <c:pt idx="0">
                  <c:v>26507</c:v>
                </c:pt>
                <c:pt idx="1">
                  <c:v>11035</c:v>
                </c:pt>
                <c:pt idx="2">
                  <c:v>7278</c:v>
                </c:pt>
                <c:pt idx="3">
                  <c:v>4325</c:v>
                </c:pt>
                <c:pt idx="4">
                  <c:v>3156</c:v>
                </c:pt>
                <c:pt idx="5">
                  <c:v>3106</c:v>
                </c:pt>
                <c:pt idx="6">
                  <c:v>2202</c:v>
                </c:pt>
                <c:pt idx="7">
                  <c:v>2094</c:v>
                </c:pt>
                <c:pt idx="8">
                  <c:v>1919</c:v>
                </c:pt>
                <c:pt idx="9">
                  <c:v>1378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29-47CD-958F-D851C0A218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2761800"/>
        <c:axId val="402768032"/>
      </c:barChart>
      <c:catAx>
        <c:axId val="402761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2768032"/>
        <c:crosses val="autoZero"/>
        <c:auto val="1"/>
        <c:lblAlgn val="ctr"/>
        <c:lblOffset val="100"/>
        <c:noMultiLvlLbl val="0"/>
      </c:catAx>
      <c:valAx>
        <c:axId val="402768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2761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6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Types d'hébergement</c:v>
                </c:pt>
              </c:strCache>
            </c:strRef>
          </c:tx>
          <c:spPr>
            <a:ln w="28575">
              <a:solidFill>
                <a:schemeClr val="bg1">
                  <a:lumMod val="95000"/>
                </a:schemeClr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 w="28575">
                <a:solidFill>
                  <a:schemeClr val="bg1">
                    <a:lumMod val="95000"/>
                  </a:schemeClr>
                </a:solidFill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A4E-4AA6-9179-2372FA9F1B4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 w="28575">
                <a:solidFill>
                  <a:schemeClr val="bg1">
                    <a:lumMod val="95000"/>
                  </a:schemeClr>
                </a:solidFill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A4E-4AA6-9179-2372FA9F1B4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 w="28575">
                <a:solidFill>
                  <a:schemeClr val="bg1">
                    <a:lumMod val="95000"/>
                  </a:schemeClr>
                </a:solidFill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6A4E-4AA6-9179-2372FA9F1B4D}"/>
              </c:ext>
            </c:extLst>
          </c:dPt>
          <c:dPt>
            <c:idx val="3"/>
            <c:bubble3D val="0"/>
            <c:spPr>
              <a:noFill/>
              <a:ln w="28575">
                <a:solidFill>
                  <a:schemeClr val="bg1">
                    <a:lumMod val="95000"/>
                  </a:schemeClr>
                </a:solidFill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489-4D95-B795-B5603B3BDCA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6000"/>
                      <a:lumMod val="100000"/>
                    </a:schemeClr>
                  </a:gs>
                  <a:gs pos="78000">
                    <a:schemeClr val="accent5">
                      <a:shade val="94000"/>
                      <a:lumMod val="94000"/>
                    </a:schemeClr>
                  </a:gs>
                </a:gsLst>
                <a:lin ang="5400000" scaled="0"/>
              </a:gradFill>
              <a:ln w="28575">
                <a:solidFill>
                  <a:schemeClr val="bg1">
                    <a:lumMod val="95000"/>
                  </a:schemeClr>
                </a:solidFill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6A4E-4AA6-9179-2372FA9F1B4D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96000"/>
                      <a:lumMod val="100000"/>
                    </a:schemeClr>
                  </a:gs>
                  <a:gs pos="78000">
                    <a:schemeClr val="accent6">
                      <a:shade val="94000"/>
                      <a:lumMod val="94000"/>
                    </a:schemeClr>
                  </a:gs>
                </a:gsLst>
                <a:lin ang="5400000" scaled="0"/>
              </a:gradFill>
              <a:ln w="28575">
                <a:solidFill>
                  <a:schemeClr val="bg1">
                    <a:lumMod val="95000"/>
                  </a:schemeClr>
                </a:solidFill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489-4D95-B795-B5603B3BDCA1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96000"/>
                      <a:lumMod val="100000"/>
                    </a:schemeClr>
                  </a:gs>
                  <a:gs pos="78000">
                    <a:schemeClr val="accent1">
                      <a:lumMod val="6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 w="28575">
                <a:solidFill>
                  <a:schemeClr val="bg1">
                    <a:lumMod val="95000"/>
                  </a:schemeClr>
                </a:solidFill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B489-4D95-B795-B5603B3BDCA1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6000"/>
                      <a:lumMod val="100000"/>
                    </a:schemeClr>
                  </a:gs>
                  <a:gs pos="78000">
                    <a:schemeClr val="accent2">
                      <a:lumMod val="6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 w="28575">
                <a:solidFill>
                  <a:schemeClr val="bg1">
                    <a:lumMod val="95000"/>
                  </a:schemeClr>
                </a:solidFill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B489-4D95-B795-B5603B3BDCA1}"/>
              </c:ext>
            </c:extLst>
          </c:dPt>
          <c:dLbls>
            <c:delete val="1"/>
          </c:dLbls>
          <c:cat>
            <c:strRef>
              <c:f>Feuil1!$A$2:$A$9</c:f>
              <c:strCache>
                <c:ptCount val="8"/>
                <c:pt idx="0">
                  <c:v>Hôtels BHA</c:v>
                </c:pt>
                <c:pt idx="1">
                  <c:v>Ariane</c:v>
                </c:pt>
                <c:pt idx="2">
                  <c:v>Diaspora</c:v>
                </c:pt>
                <c:pt idx="4">
                  <c:v>Marché immobilier</c:v>
                </c:pt>
                <c:pt idx="5">
                  <c:v>Citoyens Communes</c:v>
                </c:pt>
                <c:pt idx="6">
                  <c:v>Institutions de soin</c:v>
                </c:pt>
                <c:pt idx="7">
                  <c:v>Infrastructures collective</c:v>
                </c:pt>
              </c:strCache>
            </c:strRef>
          </c:cat>
          <c:val>
            <c:numRef>
              <c:f>Feuil1!$B$2:$B$9</c:f>
              <c:numCache>
                <c:formatCode>General</c:formatCode>
                <c:ptCount val="8"/>
                <c:pt idx="0">
                  <c:v>500</c:v>
                </c:pt>
                <c:pt idx="1">
                  <c:v>1000</c:v>
                </c:pt>
                <c:pt idx="2">
                  <c:v>5000</c:v>
                </c:pt>
                <c:pt idx="3">
                  <c:v>13000</c:v>
                </c:pt>
                <c:pt idx="4">
                  <c:v>2000</c:v>
                </c:pt>
                <c:pt idx="5">
                  <c:v>1400</c:v>
                </c:pt>
                <c:pt idx="6">
                  <c:v>100</c:v>
                </c:pt>
                <c:pt idx="7">
                  <c:v>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4E-4AA6-9179-2372FA9F1B4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67B73A-1770-4BA5-80A6-4CEE95372EE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289CB1EE-83AB-4FC5-BB37-B032F62ED8E9}">
      <dgm:prSet phldrT="[Text]"/>
      <dgm:spPr/>
      <dgm:t>
        <a:bodyPr/>
        <a:lstStyle/>
        <a:p>
          <a:r>
            <a:rPr lang="fr-BE" noProof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10. Identification et signature de la convention</a:t>
          </a:r>
        </a:p>
      </dgm:t>
    </dgm:pt>
    <dgm:pt modelId="{7DE50A19-C0BC-4927-915C-146436CDDDBA}" type="parTrans" cxnId="{4766EC04-D4DC-49E3-BA16-1EC9ECC2E2BC}">
      <dgm:prSet/>
      <dgm:spPr/>
      <dgm:t>
        <a:bodyPr/>
        <a:lstStyle/>
        <a:p>
          <a:endParaRPr lang="en-GB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400B76CD-FEC6-4796-AE09-0193AD31EAB9}" type="sibTrans" cxnId="{4766EC04-D4DC-49E3-BA16-1EC9ECC2E2BC}">
      <dgm:prSet/>
      <dgm:spPr/>
      <dgm:t>
        <a:bodyPr/>
        <a:lstStyle/>
        <a:p>
          <a:endParaRPr lang="en-GB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09C79C21-8CDD-4996-B011-17CAC711181A}">
      <dgm:prSet phldrT="[Text]"/>
      <dgm:spPr/>
      <dgm:t>
        <a:bodyPr/>
        <a:lstStyle/>
        <a:p>
          <a:r>
            <a:rPr lang="fr-BE" noProof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30. Mise en place d’infrastructure</a:t>
          </a:r>
        </a:p>
      </dgm:t>
    </dgm:pt>
    <dgm:pt modelId="{06FEB69E-A41E-4783-8C04-7D8AA9A50EB3}" type="parTrans" cxnId="{2E6DCDEE-C889-4A19-AB75-27224F90F600}">
      <dgm:prSet/>
      <dgm:spPr/>
      <dgm:t>
        <a:bodyPr/>
        <a:lstStyle/>
        <a:p>
          <a:endParaRPr lang="en-GB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CA3EFED1-963A-47DE-B123-635450B67606}" type="sibTrans" cxnId="{2E6DCDEE-C889-4A19-AB75-27224F90F600}">
      <dgm:prSet/>
      <dgm:spPr/>
      <dgm:t>
        <a:bodyPr/>
        <a:lstStyle/>
        <a:p>
          <a:endParaRPr lang="en-GB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A1DD53CE-84E7-4917-8701-94CD182E6718}">
      <dgm:prSet phldrT="[Text]"/>
      <dgm:spPr/>
      <dgm:t>
        <a:bodyPr/>
        <a:lstStyle/>
        <a:p>
          <a:r>
            <a:rPr lang="fr-BE" noProof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50. Opérations et maintenance</a:t>
          </a:r>
        </a:p>
      </dgm:t>
    </dgm:pt>
    <dgm:pt modelId="{407B4CE4-4E28-4D42-B19D-71AE29989BE7}" type="parTrans" cxnId="{F6AB8D26-24EF-4AA0-8A70-C72AA16D81CE}">
      <dgm:prSet/>
      <dgm:spPr/>
      <dgm:t>
        <a:bodyPr/>
        <a:lstStyle/>
        <a:p>
          <a:endParaRPr lang="en-GB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E1A03C4D-8483-47A3-A3E4-27035F0A9490}" type="sibTrans" cxnId="{F6AB8D26-24EF-4AA0-8A70-C72AA16D81CE}">
      <dgm:prSet/>
      <dgm:spPr/>
      <dgm:t>
        <a:bodyPr/>
        <a:lstStyle/>
        <a:p>
          <a:endParaRPr lang="en-GB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A3EE7F96-2297-47EA-A323-8699F101A6E3}">
      <dgm:prSet phldrT="[Text]"/>
      <dgm:spPr/>
      <dgm:t>
        <a:bodyPr/>
        <a:lstStyle/>
        <a:p>
          <a:r>
            <a:rPr lang="fr-BE" noProof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70. Libération du bâtiment</a:t>
          </a:r>
        </a:p>
      </dgm:t>
    </dgm:pt>
    <dgm:pt modelId="{C38FC0C8-7DE0-4214-A5D9-87AF427F5092}" type="parTrans" cxnId="{717A75AB-5179-4501-889C-67509BD3557E}">
      <dgm:prSet/>
      <dgm:spPr/>
      <dgm:t>
        <a:bodyPr/>
        <a:lstStyle/>
        <a:p>
          <a:endParaRPr lang="en-GB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A19ED8BD-9651-4CDA-A66F-5B2892D6C012}" type="sibTrans" cxnId="{717A75AB-5179-4501-889C-67509BD3557E}">
      <dgm:prSet/>
      <dgm:spPr/>
      <dgm:t>
        <a:bodyPr/>
        <a:lstStyle/>
        <a:p>
          <a:endParaRPr lang="en-GB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A2B0CCBB-F027-45C1-B152-97CA951A4255}" type="pres">
      <dgm:prSet presAssocID="{1A67B73A-1770-4BA5-80A6-4CEE95372EED}" presName="Name0" presStyleCnt="0">
        <dgm:presLayoutVars>
          <dgm:dir/>
          <dgm:resizeHandles val="exact"/>
        </dgm:presLayoutVars>
      </dgm:prSet>
      <dgm:spPr/>
    </dgm:pt>
    <dgm:pt modelId="{81065D1D-C47C-423B-85E5-5AA9C632E7D8}" type="pres">
      <dgm:prSet presAssocID="{289CB1EE-83AB-4FC5-BB37-B032F62ED8E9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409381-5649-4AB1-9EFB-61F0B209292C}" type="pres">
      <dgm:prSet presAssocID="{400B76CD-FEC6-4796-AE09-0193AD31EAB9}" presName="parSpace" presStyleCnt="0"/>
      <dgm:spPr/>
    </dgm:pt>
    <dgm:pt modelId="{8F1080BE-1B24-4025-98D0-C745B1A30C8D}" type="pres">
      <dgm:prSet presAssocID="{09C79C21-8CDD-4996-B011-17CAC711181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CA771F-036A-453D-80A9-C0F77CFF8FAD}" type="pres">
      <dgm:prSet presAssocID="{CA3EFED1-963A-47DE-B123-635450B67606}" presName="parSpace" presStyleCnt="0"/>
      <dgm:spPr/>
    </dgm:pt>
    <dgm:pt modelId="{54FDD7AA-AD33-41E0-9128-63829FAA5570}" type="pres">
      <dgm:prSet presAssocID="{A1DD53CE-84E7-4917-8701-94CD182E6718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1A35BB-666B-4789-B0D5-46B5724605F6}" type="pres">
      <dgm:prSet presAssocID="{E1A03C4D-8483-47A3-A3E4-27035F0A9490}" presName="parSpace" presStyleCnt="0"/>
      <dgm:spPr/>
    </dgm:pt>
    <dgm:pt modelId="{FDD1709F-A8A2-4E91-BD98-BB81146E1D11}" type="pres">
      <dgm:prSet presAssocID="{A3EE7F96-2297-47EA-A323-8699F101A6E3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6AB8D26-24EF-4AA0-8A70-C72AA16D81CE}" srcId="{1A67B73A-1770-4BA5-80A6-4CEE95372EED}" destId="{A1DD53CE-84E7-4917-8701-94CD182E6718}" srcOrd="2" destOrd="0" parTransId="{407B4CE4-4E28-4D42-B19D-71AE29989BE7}" sibTransId="{E1A03C4D-8483-47A3-A3E4-27035F0A9490}"/>
    <dgm:cxn modelId="{E6D8DFA9-80AF-4361-B34B-88DC7060CCF3}" type="presOf" srcId="{09C79C21-8CDD-4996-B011-17CAC711181A}" destId="{8F1080BE-1B24-4025-98D0-C745B1A30C8D}" srcOrd="0" destOrd="0" presId="urn:microsoft.com/office/officeart/2005/8/layout/hChevron3"/>
    <dgm:cxn modelId="{81928901-C059-4451-9E12-99766F6DCD11}" type="presOf" srcId="{A3EE7F96-2297-47EA-A323-8699F101A6E3}" destId="{FDD1709F-A8A2-4E91-BD98-BB81146E1D11}" srcOrd="0" destOrd="0" presId="urn:microsoft.com/office/officeart/2005/8/layout/hChevron3"/>
    <dgm:cxn modelId="{3A9F534A-E359-4307-8E5A-00C10E81B98E}" type="presOf" srcId="{289CB1EE-83AB-4FC5-BB37-B032F62ED8E9}" destId="{81065D1D-C47C-423B-85E5-5AA9C632E7D8}" srcOrd="0" destOrd="0" presId="urn:microsoft.com/office/officeart/2005/8/layout/hChevron3"/>
    <dgm:cxn modelId="{4766EC04-D4DC-49E3-BA16-1EC9ECC2E2BC}" srcId="{1A67B73A-1770-4BA5-80A6-4CEE95372EED}" destId="{289CB1EE-83AB-4FC5-BB37-B032F62ED8E9}" srcOrd="0" destOrd="0" parTransId="{7DE50A19-C0BC-4927-915C-146436CDDDBA}" sibTransId="{400B76CD-FEC6-4796-AE09-0193AD31EAB9}"/>
    <dgm:cxn modelId="{4EF8EDE0-5383-4019-84CF-D5BD7960F4B0}" type="presOf" srcId="{A1DD53CE-84E7-4917-8701-94CD182E6718}" destId="{54FDD7AA-AD33-41E0-9128-63829FAA5570}" srcOrd="0" destOrd="0" presId="urn:microsoft.com/office/officeart/2005/8/layout/hChevron3"/>
    <dgm:cxn modelId="{2E6DCDEE-C889-4A19-AB75-27224F90F600}" srcId="{1A67B73A-1770-4BA5-80A6-4CEE95372EED}" destId="{09C79C21-8CDD-4996-B011-17CAC711181A}" srcOrd="1" destOrd="0" parTransId="{06FEB69E-A41E-4783-8C04-7D8AA9A50EB3}" sibTransId="{CA3EFED1-963A-47DE-B123-635450B67606}"/>
    <dgm:cxn modelId="{F6007B43-6C47-4B5C-9EFE-2DE14EDCB718}" type="presOf" srcId="{1A67B73A-1770-4BA5-80A6-4CEE95372EED}" destId="{A2B0CCBB-F027-45C1-B152-97CA951A4255}" srcOrd="0" destOrd="0" presId="urn:microsoft.com/office/officeart/2005/8/layout/hChevron3"/>
    <dgm:cxn modelId="{717A75AB-5179-4501-889C-67509BD3557E}" srcId="{1A67B73A-1770-4BA5-80A6-4CEE95372EED}" destId="{A3EE7F96-2297-47EA-A323-8699F101A6E3}" srcOrd="3" destOrd="0" parTransId="{C38FC0C8-7DE0-4214-A5D9-87AF427F5092}" sibTransId="{A19ED8BD-9651-4CDA-A66F-5B2892D6C012}"/>
    <dgm:cxn modelId="{83DEC4B2-1A68-4EEB-9CFE-DF7F9C8D0FF3}" type="presParOf" srcId="{A2B0CCBB-F027-45C1-B152-97CA951A4255}" destId="{81065D1D-C47C-423B-85E5-5AA9C632E7D8}" srcOrd="0" destOrd="0" presId="urn:microsoft.com/office/officeart/2005/8/layout/hChevron3"/>
    <dgm:cxn modelId="{7B8F3198-F7EC-40B1-847A-91AD6F616D61}" type="presParOf" srcId="{A2B0CCBB-F027-45C1-B152-97CA951A4255}" destId="{9B409381-5649-4AB1-9EFB-61F0B209292C}" srcOrd="1" destOrd="0" presId="urn:microsoft.com/office/officeart/2005/8/layout/hChevron3"/>
    <dgm:cxn modelId="{B1B51D1B-B7A2-434C-A742-60B3F542A65E}" type="presParOf" srcId="{A2B0CCBB-F027-45C1-B152-97CA951A4255}" destId="{8F1080BE-1B24-4025-98D0-C745B1A30C8D}" srcOrd="2" destOrd="0" presId="urn:microsoft.com/office/officeart/2005/8/layout/hChevron3"/>
    <dgm:cxn modelId="{0A5505DE-4000-4EEB-81A2-A3A66CBEE18B}" type="presParOf" srcId="{A2B0CCBB-F027-45C1-B152-97CA951A4255}" destId="{C6CA771F-036A-453D-80A9-C0F77CFF8FAD}" srcOrd="3" destOrd="0" presId="urn:microsoft.com/office/officeart/2005/8/layout/hChevron3"/>
    <dgm:cxn modelId="{69B7720B-699E-4C95-AEFE-74FCAD02E3EA}" type="presParOf" srcId="{A2B0CCBB-F027-45C1-B152-97CA951A4255}" destId="{54FDD7AA-AD33-41E0-9128-63829FAA5570}" srcOrd="4" destOrd="0" presId="urn:microsoft.com/office/officeart/2005/8/layout/hChevron3"/>
    <dgm:cxn modelId="{5C42C758-927A-49DD-A44D-7E00183D05E4}" type="presParOf" srcId="{A2B0CCBB-F027-45C1-B152-97CA951A4255}" destId="{F91A35BB-666B-4789-B0D5-46B5724605F6}" srcOrd="5" destOrd="0" presId="urn:microsoft.com/office/officeart/2005/8/layout/hChevron3"/>
    <dgm:cxn modelId="{C4FCDE98-B57D-4B48-A158-75F253D39FD9}" type="presParOf" srcId="{A2B0CCBB-F027-45C1-B152-97CA951A4255}" destId="{FDD1709F-A8A2-4E91-BD98-BB81146E1D11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65D1D-C47C-423B-85E5-5AA9C632E7D8}">
      <dsp:nvSpPr>
        <dsp:cNvPr id="0" name=""/>
        <dsp:cNvSpPr/>
      </dsp:nvSpPr>
      <dsp:spPr>
        <a:xfrm>
          <a:off x="3262" y="75694"/>
          <a:ext cx="3273738" cy="13094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noProof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10. Identification et signature de la convention</a:t>
          </a:r>
        </a:p>
      </dsp:txBody>
      <dsp:txXfrm>
        <a:off x="3262" y="75694"/>
        <a:ext cx="2946364" cy="1309495"/>
      </dsp:txXfrm>
    </dsp:sp>
    <dsp:sp modelId="{8F1080BE-1B24-4025-98D0-C745B1A30C8D}">
      <dsp:nvSpPr>
        <dsp:cNvPr id="0" name=""/>
        <dsp:cNvSpPr/>
      </dsp:nvSpPr>
      <dsp:spPr>
        <a:xfrm>
          <a:off x="2622253" y="75694"/>
          <a:ext cx="3273738" cy="13094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noProof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30. Mise en place d’infrastructure</a:t>
          </a:r>
        </a:p>
      </dsp:txBody>
      <dsp:txXfrm>
        <a:off x="3277001" y="75694"/>
        <a:ext cx="1964243" cy="1309495"/>
      </dsp:txXfrm>
    </dsp:sp>
    <dsp:sp modelId="{54FDD7AA-AD33-41E0-9128-63829FAA5570}">
      <dsp:nvSpPr>
        <dsp:cNvPr id="0" name=""/>
        <dsp:cNvSpPr/>
      </dsp:nvSpPr>
      <dsp:spPr>
        <a:xfrm>
          <a:off x="5241245" y="75694"/>
          <a:ext cx="3273738" cy="13094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noProof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50. Opérations et maintenance</a:t>
          </a:r>
        </a:p>
      </dsp:txBody>
      <dsp:txXfrm>
        <a:off x="5895993" y="75694"/>
        <a:ext cx="1964243" cy="1309495"/>
      </dsp:txXfrm>
    </dsp:sp>
    <dsp:sp modelId="{FDD1709F-A8A2-4E91-BD98-BB81146E1D11}">
      <dsp:nvSpPr>
        <dsp:cNvPr id="0" name=""/>
        <dsp:cNvSpPr/>
      </dsp:nvSpPr>
      <dsp:spPr>
        <a:xfrm>
          <a:off x="7860236" y="75694"/>
          <a:ext cx="3273738" cy="13094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noProof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70. Libération du bâtiment</a:t>
          </a:r>
        </a:p>
      </dsp:txBody>
      <dsp:txXfrm>
        <a:off x="8514984" y="75694"/>
        <a:ext cx="1964243" cy="1309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0.21538</cdr:x>
      <cdr:y>0.46171</cdr:y>
    </cdr:from>
    <cdr:to>
      <cdr:x>0.39325</cdr:x>
      <cdr:y>0.53829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B4B8C818-CB19-6705-B07D-4F735F5AD0E5}"/>
            </a:ext>
          </a:extLst>
        </cdr:cNvPr>
        <cdr:cNvSpPr txBox="1"/>
      </cdr:nvSpPr>
      <cdr:spPr>
        <a:xfrm xmlns:a="http://schemas.openxmlformats.org/drawingml/2006/main">
          <a:off x="2214522" y="2991243"/>
          <a:ext cx="1828883" cy="496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BE" sz="1400" b="1" dirty="0">
              <a:solidFill>
                <a:schemeClr val="bg1"/>
              </a:solidFill>
            </a:rPr>
            <a:t>Marché immobilier</a:t>
          </a:r>
        </a:p>
      </cdr:txBody>
    </cdr:sp>
  </cdr:relSizeAnchor>
  <cdr:relSizeAnchor xmlns:cdr="http://schemas.openxmlformats.org/drawingml/2006/chartDrawing">
    <cdr:from>
      <cdr:x>0.25417</cdr:x>
      <cdr:y>0.20602</cdr:y>
    </cdr:from>
    <cdr:to>
      <cdr:x>0.38026</cdr:x>
      <cdr:y>0.2826</cdr:y>
    </cdr:to>
    <cdr:sp macro="" textlink="">
      <cdr:nvSpPr>
        <cdr:cNvPr id="4" name="ZoneTexte 1">
          <a:extLst xmlns:a="http://schemas.openxmlformats.org/drawingml/2006/main">
            <a:ext uri="{FF2B5EF4-FFF2-40B4-BE49-F238E27FC236}">
              <a16:creationId xmlns:a16="http://schemas.microsoft.com/office/drawing/2014/main" id="{7DE8B3E0-AC0D-87C8-D9D1-C21C3955C9CA}"/>
            </a:ext>
          </a:extLst>
        </cdr:cNvPr>
        <cdr:cNvSpPr txBox="1"/>
      </cdr:nvSpPr>
      <cdr:spPr>
        <a:xfrm xmlns:a="http://schemas.openxmlformats.org/drawingml/2006/main">
          <a:off x="2613445" y="1334719"/>
          <a:ext cx="1296481" cy="496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BE" sz="1300" b="1" dirty="0">
              <a:solidFill>
                <a:schemeClr val="bg1"/>
              </a:solidFill>
            </a:rPr>
            <a:t>Citoyens </a:t>
          </a:r>
        </a:p>
        <a:p xmlns:a="http://schemas.openxmlformats.org/drawingml/2006/main">
          <a:r>
            <a:rPr lang="fr-BE" sz="1300" b="1" dirty="0">
              <a:solidFill>
                <a:schemeClr val="bg1"/>
              </a:solidFill>
            </a:rPr>
            <a:t>Communes</a:t>
          </a:r>
          <a:endParaRPr lang="fr-BE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0.59212</cdr:x>
      <cdr:y>0.27402</cdr:y>
    </cdr:from>
    <cdr:to>
      <cdr:x>0.79644</cdr:x>
      <cdr:y>0.3506</cdr:y>
    </cdr:to>
    <cdr:sp macro="" textlink="">
      <cdr:nvSpPr>
        <cdr:cNvPr id="5" name="ZoneTexte 1">
          <a:extLst xmlns:a="http://schemas.openxmlformats.org/drawingml/2006/main">
            <a:ext uri="{FF2B5EF4-FFF2-40B4-BE49-F238E27FC236}">
              <a16:creationId xmlns:a16="http://schemas.microsoft.com/office/drawing/2014/main" id="{C65FB6F8-197C-BED7-E3DE-91A533D061CF}"/>
            </a:ext>
          </a:extLst>
        </cdr:cNvPr>
        <cdr:cNvSpPr txBox="1"/>
      </cdr:nvSpPr>
      <cdr:spPr>
        <a:xfrm xmlns:a="http://schemas.openxmlformats.org/drawingml/2006/main">
          <a:off x="6088232" y="1775296"/>
          <a:ext cx="2100823" cy="4961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400" b="1" dirty="0">
              <a:solidFill>
                <a:schemeClr val="bg1"/>
              </a:solidFill>
            </a:rPr>
            <a:t>Diaspora</a:t>
          </a:r>
        </a:p>
      </cdr:txBody>
    </cdr:sp>
  </cdr:relSizeAnchor>
  <cdr:relSizeAnchor xmlns:cdr="http://schemas.openxmlformats.org/drawingml/2006/chartDrawing">
    <cdr:from>
      <cdr:x>0.52133</cdr:x>
      <cdr:y>0.09494</cdr:y>
    </cdr:from>
    <cdr:to>
      <cdr:x>0.60648</cdr:x>
      <cdr:y>0.14599</cdr:y>
    </cdr:to>
    <cdr:sp macro="" textlink="">
      <cdr:nvSpPr>
        <cdr:cNvPr id="8" name="ZoneTexte 7">
          <a:extLst xmlns:a="http://schemas.openxmlformats.org/drawingml/2006/main">
            <a:ext uri="{FF2B5EF4-FFF2-40B4-BE49-F238E27FC236}">
              <a16:creationId xmlns:a16="http://schemas.microsoft.com/office/drawing/2014/main" id="{496B17B9-B2DE-B90F-4905-58A39C2E0A4C}"/>
            </a:ext>
          </a:extLst>
        </cdr:cNvPr>
        <cdr:cNvSpPr txBox="1"/>
      </cdr:nvSpPr>
      <cdr:spPr>
        <a:xfrm xmlns:a="http://schemas.openxmlformats.org/drawingml/2006/main">
          <a:off x="5360426" y="615054"/>
          <a:ext cx="875490" cy="330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300" b="1" dirty="0">
              <a:solidFill>
                <a:schemeClr val="bg1"/>
              </a:solidFill>
            </a:rPr>
            <a:t>Ariane</a:t>
          </a:r>
          <a:endParaRPr lang="fr-BE" sz="13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0.54967</cdr:x>
      <cdr:y>0.1952</cdr:y>
    </cdr:from>
    <cdr:to>
      <cdr:x>0.6755</cdr:x>
      <cdr:y>0.31231</cdr:y>
    </cdr:to>
    <cdr:sp macro="" textlink="">
      <cdr:nvSpPr>
        <cdr:cNvPr id="9" name="ZoneTexte 8">
          <a:extLst xmlns:a="http://schemas.openxmlformats.org/drawingml/2006/main">
            <a:ext uri="{FF2B5EF4-FFF2-40B4-BE49-F238E27FC236}">
              <a16:creationId xmlns:a16="http://schemas.microsoft.com/office/drawing/2014/main" id="{CAAE5168-984E-F640-BB4F-B35BCDF267BA}"/>
            </a:ext>
          </a:extLst>
        </cdr:cNvPr>
        <cdr:cNvSpPr txBox="1"/>
      </cdr:nvSpPr>
      <cdr:spPr>
        <a:xfrm xmlns:a="http://schemas.openxmlformats.org/drawingml/2006/main">
          <a:off x="5651770" y="1264596"/>
          <a:ext cx="1293778" cy="7587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BE" sz="1100" dirty="0"/>
        </a:p>
      </cdr:txBody>
    </cdr:sp>
  </cdr:relSizeAnchor>
  <cdr:relSizeAnchor xmlns:cdr="http://schemas.openxmlformats.org/drawingml/2006/chartDrawing">
    <cdr:from>
      <cdr:x>0.43936</cdr:x>
      <cdr:y>0.01979</cdr:y>
    </cdr:from>
    <cdr:to>
      <cdr:x>0.59248</cdr:x>
      <cdr:y>0.07235</cdr:y>
    </cdr:to>
    <cdr:sp macro="" textlink="">
      <cdr:nvSpPr>
        <cdr:cNvPr id="11" name="ZoneTexte 10">
          <a:extLst xmlns:a="http://schemas.openxmlformats.org/drawingml/2006/main">
            <a:ext uri="{FF2B5EF4-FFF2-40B4-BE49-F238E27FC236}">
              <a16:creationId xmlns:a16="http://schemas.microsoft.com/office/drawing/2014/main" id="{A114311A-EF66-BC98-6A5D-46D44E1CAAC7}"/>
            </a:ext>
          </a:extLst>
        </cdr:cNvPr>
        <cdr:cNvSpPr txBox="1"/>
      </cdr:nvSpPr>
      <cdr:spPr>
        <a:xfrm xmlns:a="http://schemas.openxmlformats.org/drawingml/2006/main">
          <a:off x="4517523" y="128244"/>
          <a:ext cx="1574442" cy="3404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300" b="1" dirty="0">
              <a:solidFill>
                <a:schemeClr val="bg1"/>
              </a:solidFill>
            </a:rPr>
            <a:t>BHA</a:t>
          </a:r>
          <a:endParaRPr lang="fr-BE" sz="13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0.36318</cdr:x>
      <cdr:y>0.09494</cdr:y>
    </cdr:from>
    <cdr:to>
      <cdr:x>0.48927</cdr:x>
      <cdr:y>0.17152</cdr:y>
    </cdr:to>
    <cdr:sp macro="" textlink="">
      <cdr:nvSpPr>
        <cdr:cNvPr id="12" name="ZoneTexte 1">
          <a:extLst xmlns:a="http://schemas.openxmlformats.org/drawingml/2006/main">
            <a:ext uri="{FF2B5EF4-FFF2-40B4-BE49-F238E27FC236}">
              <a16:creationId xmlns:a16="http://schemas.microsoft.com/office/drawing/2014/main" id="{5795FB38-D7FD-2640-3F89-B4358C75FFC2}"/>
            </a:ext>
          </a:extLst>
        </cdr:cNvPr>
        <cdr:cNvSpPr txBox="1"/>
      </cdr:nvSpPr>
      <cdr:spPr>
        <a:xfrm xmlns:a="http://schemas.openxmlformats.org/drawingml/2006/main">
          <a:off x="3734288" y="615054"/>
          <a:ext cx="1296481" cy="496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BE" sz="1300" b="1" dirty="0">
              <a:solidFill>
                <a:schemeClr val="bg1"/>
              </a:solidFill>
            </a:rPr>
            <a:t>Infrastructures </a:t>
          </a:r>
        </a:p>
        <a:p xmlns:a="http://schemas.openxmlformats.org/drawingml/2006/main">
          <a:pPr algn="ctr"/>
          <a:r>
            <a:rPr lang="fr-BE" sz="1300" b="1" dirty="0">
              <a:solidFill>
                <a:schemeClr val="bg1"/>
              </a:solidFill>
            </a:rPr>
            <a:t>collectives</a:t>
          </a:r>
          <a:endParaRPr lang="fr-BE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0.21201</cdr:x>
      <cdr:y>0.42753</cdr:y>
    </cdr:from>
    <cdr:to>
      <cdr:x>0.41632</cdr:x>
      <cdr:y>0.50411</cdr:y>
    </cdr:to>
    <cdr:sp macro="" textlink="">
      <cdr:nvSpPr>
        <cdr:cNvPr id="13" name="ZoneTexte 1">
          <a:extLst xmlns:a="http://schemas.openxmlformats.org/drawingml/2006/main">
            <a:ext uri="{FF2B5EF4-FFF2-40B4-BE49-F238E27FC236}">
              <a16:creationId xmlns:a16="http://schemas.microsoft.com/office/drawing/2014/main" id="{95DA64A4-AB69-2DCE-D72B-9F0AE0A8D59C}"/>
            </a:ext>
          </a:extLst>
        </cdr:cNvPr>
        <cdr:cNvSpPr txBox="1"/>
      </cdr:nvSpPr>
      <cdr:spPr>
        <a:xfrm xmlns:a="http://schemas.openxmlformats.org/drawingml/2006/main">
          <a:off x="2179875" y="2769810"/>
          <a:ext cx="2100823" cy="4961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400" b="1" dirty="0">
              <a:solidFill>
                <a:schemeClr val="bg1"/>
              </a:solidFill>
            </a:rPr>
            <a:t>Marché immobilier</a:t>
          </a:r>
        </a:p>
      </cdr:txBody>
    </cdr:sp>
  </cdr:relSizeAnchor>
  <cdr:relSizeAnchor xmlns:cdr="http://schemas.openxmlformats.org/drawingml/2006/chartDrawing">
    <cdr:from>
      <cdr:x>0.18296</cdr:x>
      <cdr:y>0.09494</cdr:y>
    </cdr:from>
    <cdr:to>
      <cdr:x>0.33608</cdr:x>
      <cdr:y>0.14749</cdr:y>
    </cdr:to>
    <cdr:sp macro="" textlink="">
      <cdr:nvSpPr>
        <cdr:cNvPr id="14" name="ZoneTexte 1">
          <a:extLst xmlns:a="http://schemas.openxmlformats.org/drawingml/2006/main">
            <a:ext uri="{FF2B5EF4-FFF2-40B4-BE49-F238E27FC236}">
              <a16:creationId xmlns:a16="http://schemas.microsoft.com/office/drawing/2014/main" id="{EDD498D2-8B8C-8CC1-7957-B3F2DDB5AA96}"/>
            </a:ext>
          </a:extLst>
        </cdr:cNvPr>
        <cdr:cNvSpPr txBox="1"/>
      </cdr:nvSpPr>
      <cdr:spPr>
        <a:xfrm xmlns:a="http://schemas.openxmlformats.org/drawingml/2006/main">
          <a:off x="1881186" y="615054"/>
          <a:ext cx="1574442" cy="3404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300" b="1" dirty="0">
              <a:solidFill>
                <a:schemeClr val="tx1"/>
              </a:solidFill>
            </a:rPr>
            <a:t>Institutions </a:t>
          </a:r>
          <a:endParaRPr lang="fr-BE" sz="13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0.27531</cdr:x>
      <cdr:y>0.13213</cdr:y>
    </cdr:from>
    <cdr:to>
      <cdr:x>0.31031</cdr:x>
      <cdr:y>0.14414</cdr:y>
    </cdr:to>
    <cdr:cxnSp macro="">
      <cdr:nvCxnSpPr>
        <cdr:cNvPr id="16" name="Connecteur droit 15">
          <a:extLst xmlns:a="http://schemas.openxmlformats.org/drawingml/2006/main">
            <a:ext uri="{FF2B5EF4-FFF2-40B4-BE49-F238E27FC236}">
              <a16:creationId xmlns:a16="http://schemas.microsoft.com/office/drawing/2014/main" id="{CC413883-DC3E-C60D-B84E-88D1F09CE249}"/>
            </a:ext>
          </a:extLst>
        </cdr:cNvPr>
        <cdr:cNvCxnSpPr/>
      </cdr:nvCxnSpPr>
      <cdr:spPr>
        <a:xfrm xmlns:a="http://schemas.openxmlformats.org/drawingml/2006/main">
          <a:off x="2830748" y="856034"/>
          <a:ext cx="359924" cy="7782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9T09:27:07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B7D72-E8F3-4080-8C37-6FFBD6A06124}" type="datetimeFigureOut">
              <a:rPr lang="fr-BE" smtClean="0"/>
              <a:t>07/12/2022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25956-69DA-4EBE-90FC-2818A90929B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49042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7873E-D37C-4098-BC82-61D7DE050760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52803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7873E-D37C-4098-BC82-61D7DE050760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2401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332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03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4796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78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915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178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65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863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+S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5"/>
          <p:cNvSpPr txBox="1">
            <a:spLocks/>
          </p:cNvSpPr>
          <p:nvPr userDrawn="1"/>
        </p:nvSpPr>
        <p:spPr>
          <a:xfrm>
            <a:off x="10896533" y="6345282"/>
            <a:ext cx="960107" cy="50962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F8EE3-3B50-4017-B2E3-81E7FAC0BB79}" type="slidenum">
              <a:rPr kumimoji="0" lang="fr-BE" sz="133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kumimoji="0" lang="fr-BE" sz="1467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 </a:t>
            </a:r>
            <a:endParaRPr kumimoji="0" lang="fr-BE" sz="1333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</a:endParaRP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6275DC74-2EB7-4214-A2D2-66007B8F1D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67541" y="2823367"/>
            <a:ext cx="10081120" cy="1277708"/>
          </a:xfrm>
        </p:spPr>
        <p:txBody>
          <a:bodyPr>
            <a:noAutofit/>
          </a:bodyPr>
          <a:lstStyle>
            <a:lvl1pPr marL="0" indent="0">
              <a:lnSpc>
                <a:spcPts val="2933"/>
              </a:lnSpc>
              <a:buFont typeface="Arial" pitchFamily="34" charset="0"/>
              <a:buNone/>
              <a:defRPr sz="3200" b="1" cap="all" baseline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0" indent="-143996">
              <a:spcBef>
                <a:spcPts val="400"/>
              </a:spcBef>
              <a:buFont typeface="+mj-lt"/>
              <a:buNone/>
              <a:defRPr sz="2133" b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0">
              <a:spcBef>
                <a:spcPts val="400"/>
              </a:spcBef>
              <a:buFont typeface="Aller Light" pitchFamily="2" charset="0"/>
              <a:buNone/>
              <a:defRPr sz="24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0" indent="-143996">
              <a:spcBef>
                <a:spcPts val="400"/>
              </a:spcBef>
              <a:buClr>
                <a:srgbClr val="7CA2D6"/>
              </a:buClr>
              <a:buFont typeface="Arial" pitchFamily="34" charset="0"/>
              <a:buNone/>
              <a:defRPr sz="2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103972" indent="-304792">
              <a:spcBef>
                <a:spcPts val="400"/>
              </a:spcBef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 titre de la </a:t>
            </a:r>
            <a:r>
              <a:rPr lang="fr-FR" err="1"/>
              <a:t>presentation</a:t>
            </a:r>
            <a:r>
              <a:rPr lang="fr-FR"/>
              <a:t> - </a:t>
            </a:r>
            <a:r>
              <a:rPr lang="nl-NL"/>
              <a:t>Klik om de titel van de presentatie te wijzigen</a:t>
            </a:r>
            <a:endParaRPr lang="fr-FR"/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7242E0CF-D65B-4B72-AB77-CAFADB97DF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541" y="4071506"/>
            <a:ext cx="10081120" cy="797655"/>
          </a:xfrm>
        </p:spPr>
        <p:txBody>
          <a:bodyPr>
            <a:normAutofit/>
          </a:bodyPr>
          <a:lstStyle>
            <a:lvl1pPr marL="0" indent="0">
              <a:lnSpc>
                <a:spcPts val="2933"/>
              </a:lnSpc>
              <a:buFont typeface="Arial" pitchFamily="34" charset="0"/>
              <a:buNone/>
              <a:defRPr sz="2400" b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0" indent="-143996">
              <a:spcBef>
                <a:spcPts val="400"/>
              </a:spcBef>
              <a:buFont typeface="+mj-lt"/>
              <a:buNone/>
              <a:defRPr sz="2667" b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0">
              <a:spcBef>
                <a:spcPts val="400"/>
              </a:spcBef>
              <a:buFont typeface="Aller Light" pitchFamily="2" charset="0"/>
              <a:buNone/>
              <a:defRPr sz="24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0" indent="-143996">
              <a:spcBef>
                <a:spcPts val="400"/>
              </a:spcBef>
              <a:buClr>
                <a:srgbClr val="7CA2D6"/>
              </a:buClr>
              <a:buFont typeface="Arial" pitchFamily="34" charset="0"/>
              <a:buNone/>
              <a:defRPr sz="2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103972" indent="-304792">
              <a:spcBef>
                <a:spcPts val="400"/>
              </a:spcBef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 sous-titre - </a:t>
            </a:r>
            <a:r>
              <a:rPr lang="nl-NL"/>
              <a:t>Klik om de ondertitel te wijzigen</a:t>
            </a:r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26000B8-4197-1FE7-577E-EB93B5D2D0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" t="11765" r="4420" b="27941"/>
          <a:stretch/>
        </p:blipFill>
        <p:spPr>
          <a:xfrm>
            <a:off x="623392" y="548680"/>
            <a:ext cx="4512501" cy="115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27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10896533" y="6345282"/>
            <a:ext cx="960107" cy="50962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F8EE3-3B50-4017-B2E3-81E7FAC0BB79}" type="slidenum">
              <a:rPr kumimoji="0" lang="fr-BE" sz="133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kumimoji="0" lang="fr-BE" sz="1467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 </a:t>
            </a:r>
            <a:endParaRPr kumimoji="0" lang="fr-BE" sz="1333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</a:endParaRPr>
          </a:p>
        </p:txBody>
      </p:sp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527381" y="274637"/>
            <a:ext cx="11233248" cy="850107"/>
          </a:xfr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/>
              <a:t>CLIQUEZ POUR MODIFIER LE STYLE DU TITRE - </a:t>
            </a:r>
            <a:r>
              <a:rPr lang="nl-NL"/>
              <a:t>KLIK OM DE STIJL VAN DE TITEL TE WIJZIGEN</a:t>
            </a:r>
            <a:endParaRPr lang="fr-BE"/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479376" y="1316765"/>
            <a:ext cx="11233248" cy="4128459"/>
          </a:xfrm>
        </p:spPr>
        <p:txBody>
          <a:bodyPr/>
          <a:lstStyle>
            <a:lvl1pPr marL="0" indent="0">
              <a:lnSpc>
                <a:spcPts val="2933"/>
              </a:lnSpc>
              <a:buFont typeface="Arial" pitchFamily="34" charset="0"/>
              <a:buNone/>
              <a:defRPr sz="2667" b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0" indent="-95998">
              <a:spcBef>
                <a:spcPts val="400"/>
              </a:spcBef>
              <a:spcAft>
                <a:spcPts val="1333"/>
              </a:spcAft>
              <a:buFont typeface="+mj-lt"/>
              <a:buNone/>
              <a:defRPr sz="2667" b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defRPr>
            </a:lvl2pPr>
            <a:lvl3pPr marL="719982">
              <a:spcBef>
                <a:spcPts val="400"/>
              </a:spcBef>
              <a:buFont typeface="Aller Light" pitchFamily="2" charset="0"/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defRPr>
            </a:lvl3pPr>
            <a:lvl4pPr marL="719982">
              <a:spcBef>
                <a:spcPts val="400"/>
              </a:spcBef>
              <a:buClr>
                <a:srgbClr val="7CA2D6"/>
              </a:buClr>
              <a:buFont typeface="Arial" pitchFamily="34" charset="0"/>
              <a:buNone/>
              <a:defRPr sz="24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defRPr>
            </a:lvl4pPr>
            <a:lvl5pPr marL="1103972"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sz="24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fr-FR"/>
              <a:t>Cliquez pour modifier les styles du texte - </a:t>
            </a:r>
            <a:r>
              <a:rPr lang="nl-NL"/>
              <a:t>Klik om de stijlen van de tekst te wijzigen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8DC2DA0-5D7D-2C06-83D0-B13A4236E7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" t="11765" r="4420" b="27941"/>
          <a:stretch/>
        </p:blipFill>
        <p:spPr>
          <a:xfrm>
            <a:off x="143339" y="6117299"/>
            <a:ext cx="2208245" cy="56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9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Image 6" descr="Une image contenant texte, arts de la table, assiette, vaisselle&#10;&#10;Description générée automatiquement">
            <a:extLst>
              <a:ext uri="{FF2B5EF4-FFF2-40B4-BE49-F238E27FC236}">
                <a16:creationId xmlns:a16="http://schemas.microsoft.com/office/drawing/2014/main" id="{75DFF138-1603-75EB-F0F2-026305A0B5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304" y="180495"/>
            <a:ext cx="2091561" cy="71359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96B33A5-F67C-200F-FFBC-9FEF32962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" t="11765" r="4420" b="27941"/>
          <a:stretch/>
        </p:blipFill>
        <p:spPr>
          <a:xfrm>
            <a:off x="9907304" y="6153455"/>
            <a:ext cx="2091561" cy="53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6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26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624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472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9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100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30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9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CC3857D-2974-42C4-B5F6-858AFD3D2A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806742"/>
            <a:ext cx="12192000" cy="1277708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BE" sz="4400" dirty="0" smtClean="0">
                <a:solidFill>
                  <a:srgbClr val="00B0F0"/>
                </a:solidFill>
              </a:rPr>
              <a:t>Training </a:t>
            </a:r>
            <a:r>
              <a:rPr lang="fr-BE" sz="4400" dirty="0">
                <a:solidFill>
                  <a:srgbClr val="00B0F0"/>
                </a:solidFill>
              </a:rPr>
              <a:t>Académies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BE" sz="4400" i="1" dirty="0" err="1" smtClean="0">
                <a:solidFill>
                  <a:srgbClr val="00B0F0"/>
                </a:solidFill>
              </a:rPr>
              <a:t>IncluCities</a:t>
            </a:r>
            <a:r>
              <a:rPr lang="fr-BE" sz="4400" i="1" dirty="0" smtClean="0">
                <a:solidFill>
                  <a:srgbClr val="00B0F0"/>
                </a:solidFill>
              </a:rPr>
              <a:t> </a:t>
            </a:r>
            <a:endParaRPr lang="fr-BE" sz="44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10EAEC-3945-49D6-96C9-9263CD2E1B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4985906"/>
            <a:ext cx="12192000" cy="544882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08/12/2022 - </a:t>
            </a:r>
            <a:r>
              <a:rPr lang="fr-FR" dirty="0" err="1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Brulocalis</a:t>
            </a:r>
            <a:endParaRPr lang="fr-FR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5" name="Image 4" descr="Une image contenant texte, arts de la table, assiette, vaisselle&#10;&#10;Description générée automatiquement">
            <a:extLst>
              <a:ext uri="{FF2B5EF4-FFF2-40B4-BE49-F238E27FC236}">
                <a16:creationId xmlns:a16="http://schemas.microsoft.com/office/drawing/2014/main" id="{93AAC439-DD19-0787-38C5-593ED72A1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237" y="635814"/>
            <a:ext cx="2787590" cy="95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7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">
            <a:extLst>
              <a:ext uri="{FF2B5EF4-FFF2-40B4-BE49-F238E27FC236}">
                <a16:creationId xmlns:a16="http://schemas.microsoft.com/office/drawing/2014/main" id="{DA9AB407-9215-35A7-7D37-CFB1323497A3}"/>
              </a:ext>
            </a:extLst>
          </p:cNvPr>
          <p:cNvSpPr txBox="1"/>
          <p:nvPr/>
        </p:nvSpPr>
        <p:spPr>
          <a:xfrm>
            <a:off x="0" y="651576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>
                <a:latin typeface="Lato" panose="020F0502020204030203" pitchFamily="34" charset="0"/>
              </a:rPr>
              <a:t>PM</a:t>
            </a:r>
          </a:p>
        </p:txBody>
      </p:sp>
      <p:pic>
        <p:nvPicPr>
          <p:cNvPr id="5" name="Picture 20">
            <a:extLst>
              <a:ext uri="{FF2B5EF4-FFF2-40B4-BE49-F238E27FC236}">
                <a16:creationId xmlns:a16="http://schemas.microsoft.com/office/drawing/2014/main" id="{CE3E5146-0411-0E0F-847E-A5E94C208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026" y="1639553"/>
            <a:ext cx="5112596" cy="4876208"/>
          </a:xfrm>
          <a:prstGeom prst="rect">
            <a:avLst/>
          </a:prstGeom>
        </p:spPr>
      </p:pic>
      <p:sp>
        <p:nvSpPr>
          <p:cNvPr id="6" name="TextBox 21">
            <a:extLst>
              <a:ext uri="{FF2B5EF4-FFF2-40B4-BE49-F238E27FC236}">
                <a16:creationId xmlns:a16="http://schemas.microsoft.com/office/drawing/2014/main" id="{396F62C9-25F6-FAD4-012D-42D2E51857E6}"/>
              </a:ext>
            </a:extLst>
          </p:cNvPr>
          <p:cNvSpPr txBox="1"/>
          <p:nvPr/>
        </p:nvSpPr>
        <p:spPr>
          <a:xfrm>
            <a:off x="8704712" y="1488719"/>
            <a:ext cx="3440396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Ouvert aujourd’hui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Rue du Luxembourg, Ixelles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Boulevard </a:t>
            </a:r>
            <a:r>
              <a:rPr lang="fr-BE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Leopold</a:t>
            </a:r>
            <a:r>
              <a:rPr lang="fr-BE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II, Sint-Jans-</a:t>
            </a:r>
            <a:r>
              <a:rPr lang="fr-BE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Molenbeek</a:t>
            </a:r>
            <a:endParaRPr lang="fr-BE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Esplanade de l’Europe, Saint-Gilles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Square Marie Curie, Anderlecht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Rue </a:t>
            </a:r>
            <a:r>
              <a:rPr lang="fr-BE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Montoyer</a:t>
            </a:r>
            <a:r>
              <a:rPr lang="fr-BE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Bruxelles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Boulevard du Midi, Bruxelles</a:t>
            </a:r>
          </a:p>
          <a:p>
            <a:r>
              <a:rPr lang="fr-BE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Ouverture en octobre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Rue des Citoyens, Anderlecht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Rue des Palais, Schaerbeek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Boulevard Maurice Lemonnier, Bruxelles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Boulevard Général Jacques, Ixelles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Rue François-Joseph Navez, Schaerbeek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050" strike="sngStrike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Bd Brand </a:t>
            </a:r>
            <a:r>
              <a:rPr lang="fr-BE" sz="1050" strike="sngStrike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Whitlock</a:t>
            </a:r>
            <a:r>
              <a:rPr lang="fr-BE" sz="1050" strike="sngStrike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Woluwe-Saint-Lambert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Rue Belliard, Bruxelles</a:t>
            </a:r>
          </a:p>
          <a:p>
            <a:r>
              <a:rPr lang="fr-BE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Ouverture après octobre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Avenue Ariane, Woluwe-Saint-Lambert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Route de </a:t>
            </a:r>
            <a:r>
              <a:rPr lang="fr-BE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Lennik</a:t>
            </a:r>
            <a:r>
              <a:rPr lang="fr-BE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Anderlecht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Rue du Commerce, Bruxelles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Avenue du </a:t>
            </a:r>
            <a:r>
              <a:rPr lang="fr-BE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Sippelberg</a:t>
            </a:r>
            <a:r>
              <a:rPr lang="fr-BE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fr-BE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Molenbeek</a:t>
            </a:r>
            <a:endParaRPr lang="fr-BE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Rue des </a:t>
            </a:r>
            <a:r>
              <a:rPr lang="fr-BE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Tritomas</a:t>
            </a:r>
            <a:r>
              <a:rPr lang="fr-BE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Watermael-Boitsfort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Rue de Brabant, Saint-Josse-ten-Noode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Avenue des Cailles, Watermael-Boitsfort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Boulevard du Triomphe, Auderghem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050" strike="sngStrike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Av. des Dames Blanches, Woluwe-Saint-Pierre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05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Avenue </a:t>
            </a:r>
            <a:r>
              <a:rPr lang="fr-BE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Fonsny</a:t>
            </a:r>
            <a:r>
              <a:rPr lang="fr-BE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Saint-Gilles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050" strike="sngStrike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Boulevard Émile </a:t>
            </a:r>
            <a:r>
              <a:rPr lang="fr-BE" sz="1050" strike="sngStrike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Jacqmain</a:t>
            </a:r>
            <a:r>
              <a:rPr lang="fr-BE" sz="1050" strike="sngStrike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Bruxelles</a:t>
            </a:r>
          </a:p>
          <a:p>
            <a:r>
              <a:rPr lang="fr-BE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Temporairement au frigo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Rue de la Clinique, Anderlecht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Avenue Palmerston, Bruxelles</a:t>
            </a:r>
            <a:endParaRPr lang="fr-BE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" name="Picture 22">
            <a:extLst>
              <a:ext uri="{FF2B5EF4-FFF2-40B4-BE49-F238E27FC236}">
                <a16:creationId xmlns:a16="http://schemas.microsoft.com/office/drawing/2014/main" id="{B5E0248C-45CA-D85C-8325-8EA2EC4D349E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13277" t="7718" r="9930" b="10685"/>
          <a:stretch/>
        </p:blipFill>
        <p:spPr>
          <a:xfrm>
            <a:off x="8430762" y="1488719"/>
            <a:ext cx="324000" cy="324000"/>
          </a:xfrm>
          <a:prstGeom prst="flowChartConnector">
            <a:avLst/>
          </a:prstGeom>
        </p:spPr>
      </p:pic>
      <p:pic>
        <p:nvPicPr>
          <p:cNvPr id="8" name="Picture 23">
            <a:extLst>
              <a:ext uri="{FF2B5EF4-FFF2-40B4-BE49-F238E27FC236}">
                <a16:creationId xmlns:a16="http://schemas.microsoft.com/office/drawing/2014/main" id="{169182F4-E447-3E37-1A0D-BC9831531D92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18701" t="12305" r="18200" b="14904"/>
          <a:stretch/>
        </p:blipFill>
        <p:spPr>
          <a:xfrm>
            <a:off x="8430762" y="5967002"/>
            <a:ext cx="324000" cy="324000"/>
          </a:xfrm>
          <a:prstGeom prst="flowChartConnector">
            <a:avLst/>
          </a:prstGeom>
        </p:spPr>
      </p:pic>
      <p:pic>
        <p:nvPicPr>
          <p:cNvPr id="9" name="Picture 24">
            <a:extLst>
              <a:ext uri="{FF2B5EF4-FFF2-40B4-BE49-F238E27FC236}">
                <a16:creationId xmlns:a16="http://schemas.microsoft.com/office/drawing/2014/main" id="{DF9D6C78-FFD0-C9D2-FC2A-39061073DBB4}"/>
              </a:ext>
            </a:extLst>
          </p:cNvPr>
          <p:cNvPicPr>
            <a:picLocks/>
          </p:cNvPicPr>
          <p:nvPr/>
        </p:nvPicPr>
        <p:blipFill rotWithShape="1">
          <a:blip r:embed="rId6"/>
          <a:srcRect l="17702" t="9618" r="11669" b="19866"/>
          <a:stretch/>
        </p:blipFill>
        <p:spPr>
          <a:xfrm>
            <a:off x="8430762" y="3973708"/>
            <a:ext cx="324000" cy="324000"/>
          </a:xfrm>
          <a:prstGeom prst="flowChartConnector">
            <a:avLst/>
          </a:prstGeom>
        </p:spPr>
      </p:pic>
      <p:pic>
        <p:nvPicPr>
          <p:cNvPr id="13" name="Picture 25">
            <a:extLst>
              <a:ext uri="{FF2B5EF4-FFF2-40B4-BE49-F238E27FC236}">
                <a16:creationId xmlns:a16="http://schemas.microsoft.com/office/drawing/2014/main" id="{782223F2-ABE7-0AD8-5FC0-CEA7F114EAE2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15166" t="13988" r="5400" b="12956"/>
          <a:stretch/>
        </p:blipFill>
        <p:spPr>
          <a:xfrm>
            <a:off x="8430762" y="2661393"/>
            <a:ext cx="324000" cy="324000"/>
          </a:xfrm>
          <a:prstGeom prst="flowChartConnector">
            <a:avLst/>
          </a:prstGeom>
        </p:spPr>
      </p:pic>
      <p:sp>
        <p:nvSpPr>
          <p:cNvPr id="14" name="ZoneTexte 89">
            <a:extLst>
              <a:ext uri="{FF2B5EF4-FFF2-40B4-BE49-F238E27FC236}">
                <a16:creationId xmlns:a16="http://schemas.microsoft.com/office/drawing/2014/main" id="{20272657-E2D9-C19C-E096-B66371CF8787}"/>
              </a:ext>
            </a:extLst>
          </p:cNvPr>
          <p:cNvSpPr txBox="1"/>
          <p:nvPr/>
        </p:nvSpPr>
        <p:spPr>
          <a:xfrm>
            <a:off x="527381" y="1650719"/>
            <a:ext cx="1944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00B0F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Manquent : </a:t>
            </a:r>
          </a:p>
          <a:p>
            <a:pPr marL="285750" indent="-285750">
              <a:buFontTx/>
              <a:buChar char="-"/>
            </a:pPr>
            <a:r>
              <a:rPr lang="fr-BE" dirty="0">
                <a:solidFill>
                  <a:srgbClr val="00B0F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Jette</a:t>
            </a:r>
          </a:p>
          <a:p>
            <a:pPr marL="285750" indent="-285750">
              <a:buFontTx/>
              <a:buChar char="-"/>
            </a:pPr>
            <a:r>
              <a:rPr lang="fr-BE" dirty="0">
                <a:solidFill>
                  <a:srgbClr val="00B0F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Ganshoren</a:t>
            </a:r>
          </a:p>
          <a:p>
            <a:pPr marL="285750" indent="-285750">
              <a:buFontTx/>
              <a:buChar char="-"/>
            </a:pPr>
            <a:r>
              <a:rPr lang="fr-BE" dirty="0">
                <a:solidFill>
                  <a:srgbClr val="00B0F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Koekelberg</a:t>
            </a:r>
          </a:p>
          <a:p>
            <a:pPr marL="285750" indent="-285750">
              <a:buFontTx/>
              <a:buChar char="-"/>
            </a:pPr>
            <a:r>
              <a:rPr lang="fr-BE" dirty="0">
                <a:solidFill>
                  <a:srgbClr val="00B0F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Berchem</a:t>
            </a:r>
          </a:p>
          <a:p>
            <a:pPr marL="285750" indent="-285750">
              <a:buFontTx/>
              <a:buChar char="-"/>
            </a:pPr>
            <a:r>
              <a:rPr lang="fr-BE" dirty="0">
                <a:solidFill>
                  <a:srgbClr val="00B0F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Forest</a:t>
            </a:r>
          </a:p>
          <a:p>
            <a:pPr marL="285750" indent="-285750">
              <a:buFontTx/>
              <a:buChar char="-"/>
            </a:pPr>
            <a:r>
              <a:rPr lang="fr-BE" dirty="0">
                <a:solidFill>
                  <a:srgbClr val="00B0F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Uccle</a:t>
            </a:r>
          </a:p>
          <a:p>
            <a:pPr marL="285750" indent="-285750">
              <a:buFontTx/>
              <a:buChar char="-"/>
            </a:pPr>
            <a:r>
              <a:rPr lang="fr-BE" dirty="0">
                <a:solidFill>
                  <a:srgbClr val="00B0F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Evere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206C6E95-F0D0-361B-A80D-66F9763C6E1D}"/>
              </a:ext>
            </a:extLst>
          </p:cNvPr>
          <p:cNvSpPr txBox="1">
            <a:spLocks/>
          </p:cNvSpPr>
          <p:nvPr/>
        </p:nvSpPr>
        <p:spPr>
          <a:xfrm>
            <a:off x="527381" y="402233"/>
            <a:ext cx="11233248" cy="95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sz="3600" dirty="0" smtClean="0">
                <a:solidFill>
                  <a:srgbClr val="00B0F0"/>
                </a:solidFill>
                <a:latin typeface="Palatino Linotype" panose="02040502050505030304" pitchFamily="18" charset="0"/>
                <a:ea typeface="Lato Black" panose="020F0502020204030203" pitchFamily="34" charset="0"/>
                <a:cs typeface="Lato Black" panose="020F0502020204030203" pitchFamily="34" charset="0"/>
              </a:rPr>
              <a:t>Output opérationnel du GT infrastructures : une vingtaine de centres temporaires</a:t>
            </a:r>
            <a:endParaRPr lang="fr-FR" sz="3600" dirty="0">
              <a:solidFill>
                <a:srgbClr val="00B0F0"/>
              </a:solidFill>
              <a:latin typeface="Palatino Linotype" panose="02040502050505030304" pitchFamily="18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61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0D2CE385-78F3-C3A2-3CBF-110A536A4E2B}"/>
                  </a:ext>
                </a:extLst>
              </p14:cNvPr>
              <p14:cNvContentPartPr/>
              <p14:nvPr/>
            </p14:nvContentPartPr>
            <p14:xfrm>
              <a:off x="3887769" y="2103386"/>
              <a:ext cx="360" cy="36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0D2CE385-78F3-C3A2-3CBF-110A536A4E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79129" y="2094746"/>
                <a:ext cx="18000" cy="18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94B3656F-DB3A-9B8A-D548-A5B368A630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3817445"/>
              </p:ext>
            </p:extLst>
          </p:nvPr>
        </p:nvGraphicFramePr>
        <p:xfrm>
          <a:off x="5869173" y="3798349"/>
          <a:ext cx="7898860" cy="546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265361" y="1163781"/>
            <a:ext cx="5352175" cy="5555996"/>
          </a:xfrm>
        </p:spPr>
        <p:txBody>
          <a:bodyPr>
            <a:noAutofit/>
          </a:bodyPr>
          <a:lstStyle/>
          <a:p>
            <a:r>
              <a:rPr lang="fr-BE" dirty="0" smtClean="0">
                <a:latin typeface="Palatino Linotype" panose="02040502050505030304" pitchFamily="18" charset="0"/>
              </a:rPr>
              <a:t>Reconnaissance de l’hébergement citoyen comme réponse de système (et non réponse </a:t>
            </a:r>
            <a:r>
              <a:rPr lang="fr-BE" dirty="0" err="1" smtClean="0">
                <a:latin typeface="Palatino Linotype" panose="02040502050505030304" pitchFamily="18" charset="0"/>
              </a:rPr>
              <a:t>anti-système</a:t>
            </a:r>
            <a:r>
              <a:rPr lang="fr-BE" dirty="0" smtClean="0">
                <a:latin typeface="Palatino Linotype" panose="02040502050505030304" pitchFamily="18" charset="0"/>
              </a:rPr>
              <a:t>) </a:t>
            </a:r>
          </a:p>
          <a:p>
            <a:r>
              <a:rPr lang="fr-BE" dirty="0" smtClean="0">
                <a:latin typeface="Palatino Linotype" panose="02040502050505030304" pitchFamily="18" charset="0"/>
              </a:rPr>
              <a:t>15 mai : politique de soutien à l’hébergement citoyen via : </a:t>
            </a:r>
          </a:p>
          <a:p>
            <a:pPr lvl="1"/>
            <a:r>
              <a:rPr lang="fr-BE" dirty="0" smtClean="0">
                <a:latin typeface="Palatino Linotype" panose="02040502050505030304" pitchFamily="18" charset="0"/>
              </a:rPr>
              <a:t>Une convention-type (</a:t>
            </a:r>
            <a:r>
              <a:rPr lang="fr-BE" dirty="0" err="1" smtClean="0">
                <a:latin typeface="Palatino Linotype" panose="02040502050505030304" pitchFamily="18" charset="0"/>
              </a:rPr>
              <a:t>càd</a:t>
            </a:r>
            <a:r>
              <a:rPr lang="fr-BE" dirty="0" smtClean="0">
                <a:latin typeface="Palatino Linotype" panose="02040502050505030304" pitchFamily="18" charset="0"/>
              </a:rPr>
              <a:t> un début, une fin et des responsabilités – surtout des non-responsabilités) </a:t>
            </a:r>
          </a:p>
          <a:p>
            <a:pPr lvl="1"/>
            <a:r>
              <a:rPr lang="fr-BE" dirty="0" smtClean="0">
                <a:latin typeface="Palatino Linotype" panose="02040502050505030304" pitchFamily="18" charset="0"/>
              </a:rPr>
              <a:t>Une charte et une équipe mobile</a:t>
            </a:r>
          </a:p>
          <a:p>
            <a:pPr lvl="1"/>
            <a:r>
              <a:rPr lang="fr-BE" dirty="0" smtClean="0">
                <a:latin typeface="Palatino Linotype" panose="02040502050505030304" pitchFamily="18" charset="0"/>
              </a:rPr>
              <a:t>Une indemnisation </a:t>
            </a:r>
          </a:p>
          <a:p>
            <a:pPr lvl="1"/>
            <a:r>
              <a:rPr lang="fr-BE" dirty="0" smtClean="0">
                <a:latin typeface="Palatino Linotype" panose="02040502050505030304" pitchFamily="18" charset="0"/>
              </a:rPr>
              <a:t>Une plateforme BEMYGUEST</a:t>
            </a:r>
          </a:p>
          <a:p>
            <a:r>
              <a:rPr lang="fr-BE" dirty="0" smtClean="0">
                <a:latin typeface="Palatino Linotype" panose="02040502050505030304" pitchFamily="18" charset="0"/>
              </a:rPr>
              <a:t>Campagne de relance de l’hébergement citoyen</a:t>
            </a:r>
          </a:p>
          <a:p>
            <a:r>
              <a:rPr lang="fr-BE" dirty="0" smtClean="0">
                <a:latin typeface="Palatino Linotype" panose="02040502050505030304" pitchFamily="18" charset="0"/>
              </a:rPr>
              <a:t>Transfert des moyens destinés aux communes vers des moyens destinés au logement (par les communes et les CPAS)</a:t>
            </a:r>
          </a:p>
          <a:p>
            <a:r>
              <a:rPr lang="fr-BE" dirty="0" smtClean="0">
                <a:latin typeface="Palatino Linotype" panose="02040502050505030304" pitchFamily="18" charset="0"/>
              </a:rPr>
              <a:t>Relance de l’innovation dans le secteur logement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65362" y="360535"/>
            <a:ext cx="6390619" cy="803246"/>
          </a:xfrm>
        </p:spPr>
        <p:txBody>
          <a:bodyPr>
            <a:normAutofit/>
          </a:bodyPr>
          <a:lstStyle/>
          <a:p>
            <a:r>
              <a:rPr lang="fr-BE" b="1" dirty="0" smtClean="0">
                <a:solidFill>
                  <a:srgbClr val="00B0F0"/>
                </a:solidFill>
                <a:latin typeface="Palatino Linotype" panose="02040502050505030304" pitchFamily="18" charset="0"/>
              </a:rPr>
              <a:t>Les outputs du GT Logement  </a:t>
            </a:r>
            <a:endParaRPr lang="fr-BE" b="1" dirty="0">
              <a:solidFill>
                <a:srgbClr val="00B0F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/>
          <a:srcRect t="11763" r="1277" b="5395"/>
          <a:stretch/>
        </p:blipFill>
        <p:spPr>
          <a:xfrm>
            <a:off x="5617536" y="903762"/>
            <a:ext cx="6397256" cy="301964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8133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5362" y="360535"/>
            <a:ext cx="8911687" cy="803246"/>
          </a:xfrm>
        </p:spPr>
        <p:txBody>
          <a:bodyPr>
            <a:normAutofit/>
          </a:bodyPr>
          <a:lstStyle/>
          <a:p>
            <a:r>
              <a:rPr lang="fr-BE" b="1" dirty="0" smtClean="0">
                <a:solidFill>
                  <a:srgbClr val="00B0F0"/>
                </a:solidFill>
                <a:latin typeface="Palatino Linotype" panose="02040502050505030304" pitchFamily="18" charset="0"/>
              </a:rPr>
              <a:t>24 février 2022 : la crise de trop </a:t>
            </a:r>
            <a:endParaRPr lang="fr-BE" b="1" dirty="0">
              <a:solidFill>
                <a:srgbClr val="00B0F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5362" y="1315844"/>
            <a:ext cx="7299222" cy="5342650"/>
          </a:xfrm>
        </p:spPr>
        <p:txBody>
          <a:bodyPr>
            <a:noAutofit/>
          </a:bodyPr>
          <a:lstStyle/>
          <a:p>
            <a:r>
              <a:rPr lang="fr-BE" sz="2000" dirty="0" smtClean="0">
                <a:latin typeface="Palatino Linotype" panose="02040502050505030304" pitchFamily="18" charset="0"/>
              </a:rPr>
              <a:t>50.000 ménages sont inscrits en liste d’attente pour un logement social à Bruxelles et on annonce 20.000 </a:t>
            </a:r>
            <a:r>
              <a:rPr lang="fr-BE" sz="2000" dirty="0" smtClean="0">
                <a:latin typeface="Palatino Linotype" panose="02040502050505030304" pitchFamily="18" charset="0"/>
              </a:rPr>
              <a:t>UA à BXL</a:t>
            </a:r>
            <a:endParaRPr lang="fr-BE" sz="2000" dirty="0" smtClean="0">
              <a:latin typeface="Palatino Linotype" panose="02040502050505030304" pitchFamily="18" charset="0"/>
            </a:endParaRPr>
          </a:p>
          <a:p>
            <a:r>
              <a:rPr lang="fr-BE" sz="2000" dirty="0" smtClean="0">
                <a:latin typeface="Palatino Linotype" panose="02040502050505030304" pitchFamily="18" charset="0"/>
              </a:rPr>
              <a:t>Le réseau d’accueil des demandeurs d’asile est saturé alors que les projections annoncent une augmentation des demandes d’asile en 2022. </a:t>
            </a:r>
          </a:p>
          <a:p>
            <a:r>
              <a:rPr lang="fr-BE" sz="2000" dirty="0" smtClean="0">
                <a:latin typeface="Palatino Linotype" panose="02040502050505030304" pitchFamily="18" charset="0"/>
              </a:rPr>
              <a:t>Le dernier recensement des personnes sans abri montrait une augmentation de 27% en deux ans du nombre de sans abri</a:t>
            </a:r>
          </a:p>
          <a:p>
            <a:r>
              <a:rPr lang="fr-BE" sz="2000" dirty="0" smtClean="0">
                <a:latin typeface="Palatino Linotype" panose="02040502050505030304" pitchFamily="18" charset="0"/>
              </a:rPr>
              <a:t>Tout le secteur social-santé bruxellois était exténué par deux années difficiles de lutte contre le </a:t>
            </a:r>
            <a:r>
              <a:rPr lang="fr-BE" sz="2000" dirty="0" err="1" smtClean="0">
                <a:latin typeface="Palatino Linotype" panose="02040502050505030304" pitchFamily="18" charset="0"/>
              </a:rPr>
              <a:t>Covid</a:t>
            </a:r>
            <a:endParaRPr lang="fr-BE" sz="2000" dirty="0" smtClean="0">
              <a:latin typeface="Palatino Linotype" panose="02040502050505030304" pitchFamily="18" charset="0"/>
            </a:endParaRPr>
          </a:p>
          <a:p>
            <a:r>
              <a:rPr lang="fr-BE" sz="2000" dirty="0" smtClean="0">
                <a:latin typeface="Palatino Linotype" panose="02040502050505030304" pitchFamily="18" charset="0"/>
              </a:rPr>
              <a:t>Les pouvoirs locaux sont, pour la moitié d’entre eux, sous tutelle financière et un quart est à risque de plan d’assainissement. </a:t>
            </a:r>
          </a:p>
          <a:p>
            <a:r>
              <a:rPr lang="fr-BE" sz="2000" dirty="0" smtClean="0">
                <a:latin typeface="Palatino Linotype" panose="02040502050505030304" pitchFamily="18" charset="0"/>
              </a:rPr>
              <a:t>L’opinion publique est largement favorable à un accueil… sauf à Bruxelles où c’est plus mitigé (double standard) </a:t>
            </a:r>
            <a:endParaRPr lang="fr-BE" sz="2000" dirty="0">
              <a:latin typeface="Palatino Linotype" panose="0204050205050503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7130" t="11378" r="28009" b="7102"/>
          <a:stretch/>
        </p:blipFill>
        <p:spPr>
          <a:xfrm>
            <a:off x="7564583" y="1163781"/>
            <a:ext cx="4627417" cy="472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1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5362" y="360535"/>
            <a:ext cx="8911687" cy="803246"/>
          </a:xfrm>
        </p:spPr>
        <p:txBody>
          <a:bodyPr>
            <a:normAutofit/>
          </a:bodyPr>
          <a:lstStyle/>
          <a:p>
            <a:r>
              <a:rPr lang="fr-BE" b="1" dirty="0" smtClean="0">
                <a:solidFill>
                  <a:srgbClr val="00B0F0"/>
                </a:solidFill>
                <a:latin typeface="Palatino Linotype" panose="02040502050505030304" pitchFamily="18" charset="0"/>
              </a:rPr>
              <a:t>Objectif : rassurer</a:t>
            </a:r>
            <a:endParaRPr lang="fr-BE" b="1" dirty="0">
              <a:solidFill>
                <a:srgbClr val="00B0F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42055" y="1048214"/>
            <a:ext cx="5848991" cy="4967383"/>
          </a:xfrm>
        </p:spPr>
        <p:txBody>
          <a:bodyPr>
            <a:noAutofit/>
          </a:bodyPr>
          <a:lstStyle/>
          <a:p>
            <a:r>
              <a:rPr lang="fr-BE" sz="2000" b="1" dirty="0" smtClean="0">
                <a:latin typeface="Palatino Linotype" panose="02040502050505030304" pitchFamily="18" charset="0"/>
              </a:rPr>
              <a:t>Utiliser les bons mots : </a:t>
            </a:r>
          </a:p>
          <a:p>
            <a:pPr lvl="1"/>
            <a:r>
              <a:rPr lang="fr-BE" sz="1800" dirty="0" smtClean="0">
                <a:latin typeface="Palatino Linotype" panose="02040502050505030304" pitchFamily="18" charset="0"/>
              </a:rPr>
              <a:t>Intégration et non accueil (on n’attend pas la fin de la guerre qui est une inconnue trop forte)</a:t>
            </a:r>
          </a:p>
          <a:p>
            <a:pPr lvl="1"/>
            <a:r>
              <a:rPr lang="fr-BE" sz="1800" dirty="0" smtClean="0">
                <a:latin typeface="Palatino Linotype" panose="02040502050505030304" pitchFamily="18" charset="0"/>
              </a:rPr>
              <a:t>Sécuriser le </a:t>
            </a:r>
            <a:r>
              <a:rPr lang="fr-BE" sz="1800" dirty="0">
                <a:latin typeface="Palatino Linotype" panose="02040502050505030304" pitchFamily="18" charset="0"/>
              </a:rPr>
              <a:t>financement (des communes, des </a:t>
            </a:r>
            <a:r>
              <a:rPr lang="fr-BE" sz="1800" dirty="0" smtClean="0">
                <a:latin typeface="Palatino Linotype" panose="02040502050505030304" pitchFamily="18" charset="0"/>
              </a:rPr>
              <a:t>CPAS </a:t>
            </a:r>
            <a:r>
              <a:rPr lang="fr-BE" sz="1800" dirty="0" smtClean="0">
                <a:latin typeface="Palatino Linotype" panose="02040502050505030304" pitchFamily="18" charset="0"/>
              </a:rPr>
              <a:t>et des associations) </a:t>
            </a:r>
          </a:p>
          <a:p>
            <a:pPr lvl="1"/>
            <a:r>
              <a:rPr lang="fr-BE" sz="1800" dirty="0" smtClean="0">
                <a:latin typeface="Palatino Linotype" panose="02040502050505030304" pitchFamily="18" charset="0"/>
              </a:rPr>
              <a:t>Pas de double standard (social)</a:t>
            </a:r>
          </a:p>
          <a:p>
            <a:r>
              <a:rPr lang="fr-BE" sz="2000" b="1" dirty="0" smtClean="0">
                <a:latin typeface="Palatino Linotype" panose="02040502050505030304" pitchFamily="18" charset="0"/>
              </a:rPr>
              <a:t>Mobiliser des références internationales : </a:t>
            </a:r>
          </a:p>
          <a:p>
            <a:pPr lvl="1"/>
            <a:r>
              <a:rPr lang="fr-BE" sz="1800" dirty="0" smtClean="0">
                <a:latin typeface="Palatino Linotype" panose="02040502050505030304" pitchFamily="18" charset="0"/>
              </a:rPr>
              <a:t>Clusters humanitaires </a:t>
            </a:r>
          </a:p>
          <a:p>
            <a:pPr lvl="1"/>
            <a:r>
              <a:rPr lang="fr-BE" sz="1800" dirty="0" smtClean="0">
                <a:latin typeface="Palatino Linotype" panose="02040502050505030304" pitchFamily="18" charset="0"/>
              </a:rPr>
              <a:t>Approche communautaire confiée au HCR</a:t>
            </a:r>
          </a:p>
          <a:p>
            <a:pPr lvl="1"/>
            <a:r>
              <a:rPr lang="fr-BE" sz="1800" dirty="0" smtClean="0">
                <a:latin typeface="Palatino Linotype" panose="02040502050505030304" pitchFamily="18" charset="0"/>
              </a:rPr>
              <a:t>Etudes sur les probabilités d’implantation définitives</a:t>
            </a:r>
          </a:p>
          <a:p>
            <a:r>
              <a:rPr lang="fr-BE" sz="2000" b="1" dirty="0" smtClean="0">
                <a:latin typeface="Palatino Linotype" panose="02040502050505030304" pitchFamily="18" charset="0"/>
              </a:rPr>
              <a:t>Sortir le sujet de la gouvernance politique </a:t>
            </a:r>
          </a:p>
          <a:p>
            <a:r>
              <a:rPr lang="fr-BE" sz="2000" b="1" dirty="0" smtClean="0">
                <a:latin typeface="Palatino Linotype" panose="02040502050505030304" pitchFamily="18" charset="0"/>
              </a:rPr>
              <a:t>Fournir des projections par commune</a:t>
            </a:r>
            <a:endParaRPr lang="fr-BE" sz="18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9887540"/>
              </p:ext>
            </p:extLst>
          </p:nvPr>
        </p:nvGraphicFramePr>
        <p:xfrm>
          <a:off x="265362" y="1899509"/>
          <a:ext cx="5962650" cy="3662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351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5362" y="1525288"/>
            <a:ext cx="4058880" cy="4545903"/>
          </a:xfrm>
        </p:spPr>
        <p:txBody>
          <a:bodyPr>
            <a:noAutofit/>
          </a:bodyPr>
          <a:lstStyle/>
          <a:p>
            <a:r>
              <a:rPr lang="fr-BE" sz="2000" dirty="0" smtClean="0">
                <a:latin typeface="Palatino Linotype" panose="02040502050505030304" pitchFamily="18" charset="0"/>
              </a:rPr>
              <a:t>Le 31 mars, le gouvernement bruxellois se dote d’une stratégie</a:t>
            </a:r>
          </a:p>
          <a:p>
            <a:r>
              <a:rPr lang="fr-BE" sz="2000" dirty="0" smtClean="0">
                <a:latin typeface="Palatino Linotype" panose="02040502050505030304" pitchFamily="18" charset="0"/>
              </a:rPr>
              <a:t>Cette stratégie répartit l’effort entre ceux qui le réalisent déjà (les communes) et celle qui viendra compléter (la Région)</a:t>
            </a:r>
          </a:p>
          <a:p>
            <a:r>
              <a:rPr lang="fr-BE" sz="2000" dirty="0" smtClean="0">
                <a:latin typeface="Palatino Linotype" panose="02040502050505030304" pitchFamily="18" charset="0"/>
              </a:rPr>
              <a:t>La gouvernance est confiée à 7 hauts fonctionnaires répartis conformément aux clusters humanitaires internationaux </a:t>
            </a:r>
          </a:p>
          <a:p>
            <a:r>
              <a:rPr lang="fr-BE" sz="2000" dirty="0" smtClean="0">
                <a:latin typeface="Palatino Linotype" panose="02040502050505030304" pitchFamily="18" charset="0"/>
              </a:rPr>
              <a:t>Un budget est octroyé aux communes </a:t>
            </a:r>
            <a:endParaRPr lang="fr-BE" sz="2000" dirty="0" smtClean="0">
              <a:latin typeface="Palatino Linotype" panose="02040502050505030304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5362" y="360535"/>
            <a:ext cx="8911687" cy="803246"/>
          </a:xfrm>
        </p:spPr>
        <p:txBody>
          <a:bodyPr>
            <a:normAutofit/>
          </a:bodyPr>
          <a:lstStyle/>
          <a:p>
            <a:r>
              <a:rPr lang="fr-BE" b="1" dirty="0" smtClean="0">
                <a:solidFill>
                  <a:srgbClr val="00B0F0"/>
                </a:solidFill>
                <a:latin typeface="Palatino Linotype" panose="02040502050505030304" pitchFamily="18" charset="0"/>
              </a:rPr>
              <a:t>Décisions </a:t>
            </a:r>
            <a:endParaRPr lang="fr-BE" b="1" dirty="0">
              <a:solidFill>
                <a:srgbClr val="00B0F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t="17592" b="10649"/>
          <a:stretch/>
        </p:blipFill>
        <p:spPr>
          <a:xfrm>
            <a:off x="4324242" y="2003753"/>
            <a:ext cx="7706030" cy="311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5362" y="360535"/>
            <a:ext cx="8911687" cy="803246"/>
          </a:xfrm>
        </p:spPr>
        <p:txBody>
          <a:bodyPr>
            <a:normAutofit/>
          </a:bodyPr>
          <a:lstStyle/>
          <a:p>
            <a:r>
              <a:rPr lang="fr-BE" b="1" dirty="0" smtClean="0">
                <a:solidFill>
                  <a:srgbClr val="00B0F0"/>
                </a:solidFill>
                <a:latin typeface="Palatino Linotype" panose="02040502050505030304" pitchFamily="18" charset="0"/>
              </a:rPr>
              <a:t>Gouvernance par GT</a:t>
            </a:r>
            <a:endParaRPr lang="fr-BE" b="1" dirty="0">
              <a:solidFill>
                <a:srgbClr val="00B0F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29586D3-3385-4CCA-DF72-555F8069CA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82" t="15873" r="26786" b="16350"/>
          <a:stretch/>
        </p:blipFill>
        <p:spPr>
          <a:xfrm>
            <a:off x="265362" y="970864"/>
            <a:ext cx="7293429" cy="588713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558791" y="2551814"/>
            <a:ext cx="4168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 GT travaille non sur son champ institutionnel mais sur le besoin de l’ayant-droit quel que soit l’institution responsable</a:t>
            </a:r>
            <a:endParaRPr lang="fr-B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0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5361" y="988823"/>
            <a:ext cx="5890889" cy="5869177"/>
          </a:xfrm>
        </p:spPr>
        <p:txBody>
          <a:bodyPr>
            <a:noAutofit/>
          </a:bodyPr>
          <a:lstStyle/>
          <a:p>
            <a:r>
              <a:rPr lang="fr-BE" dirty="0" smtClean="0">
                <a:latin typeface="Palatino Linotype" panose="02040502050505030304" pitchFamily="18" charset="0"/>
              </a:rPr>
              <a:t>Une approche du public par cercle : </a:t>
            </a:r>
          </a:p>
          <a:p>
            <a:pPr lvl="1"/>
            <a:r>
              <a:rPr lang="fr-BE" dirty="0" smtClean="0">
                <a:latin typeface="Palatino Linotype" panose="02040502050505030304" pitchFamily="18" charset="0"/>
              </a:rPr>
              <a:t>50% des UA peuvent se mouvoir dans l’espace bruxellois sans aide (GT 7)</a:t>
            </a:r>
          </a:p>
          <a:p>
            <a:pPr lvl="1"/>
            <a:r>
              <a:rPr lang="fr-BE" dirty="0" smtClean="0">
                <a:latin typeface="Palatino Linotype" panose="02040502050505030304" pitchFamily="18" charset="0"/>
              </a:rPr>
              <a:t>40% des UA ont besoin d’aide (GT 1 à 5)</a:t>
            </a:r>
          </a:p>
          <a:p>
            <a:pPr lvl="1"/>
            <a:r>
              <a:rPr lang="fr-BE" dirty="0" smtClean="0">
                <a:latin typeface="Palatino Linotype" panose="02040502050505030304" pitchFamily="18" charset="0"/>
              </a:rPr>
              <a:t>10% des UA ont besoin d’accompagnement (GT 6)</a:t>
            </a:r>
          </a:p>
          <a:p>
            <a:pPr lvl="1"/>
            <a:r>
              <a:rPr lang="fr-BE" dirty="0" smtClean="0">
                <a:latin typeface="Palatino Linotype" panose="02040502050505030304" pitchFamily="18" charset="0"/>
              </a:rPr>
              <a:t>L’information de qualité permet de maximiser les 50%</a:t>
            </a:r>
          </a:p>
          <a:p>
            <a:r>
              <a:rPr lang="fr-BE" dirty="0" smtClean="0">
                <a:latin typeface="Palatino Linotype" panose="02040502050505030304" pitchFamily="18" charset="0"/>
              </a:rPr>
              <a:t>Un site en 5 langues quasiment exhaustif (décapsulé)</a:t>
            </a:r>
          </a:p>
          <a:p>
            <a:r>
              <a:rPr lang="fr-BE" dirty="0" smtClean="0">
                <a:latin typeface="Palatino Linotype" panose="02040502050505030304" pitchFamily="18" charset="0"/>
              </a:rPr>
              <a:t>Une distribution de l’information vers les réseaux sociaux de la communauté et </a:t>
            </a:r>
            <a:r>
              <a:rPr lang="fr-BE" dirty="0" err="1" smtClean="0">
                <a:latin typeface="Palatino Linotype" panose="02040502050505030304" pitchFamily="18" charset="0"/>
              </a:rPr>
              <a:t>RTBf</a:t>
            </a:r>
            <a:r>
              <a:rPr lang="fr-BE" dirty="0" smtClean="0">
                <a:latin typeface="Palatino Linotype" panose="02040502050505030304" pitchFamily="18" charset="0"/>
              </a:rPr>
              <a:t> Ukraine</a:t>
            </a:r>
          </a:p>
          <a:p>
            <a:r>
              <a:rPr lang="fr-BE" dirty="0" smtClean="0">
                <a:latin typeface="Palatino Linotype" panose="02040502050505030304" pitchFamily="18" charset="0"/>
              </a:rPr>
              <a:t>Une communauté mobilisée via </a:t>
            </a:r>
            <a:r>
              <a:rPr lang="fr-BE" dirty="0" err="1" smtClean="0">
                <a:latin typeface="Palatino Linotype" panose="02040502050505030304" pitchFamily="18" charset="0"/>
              </a:rPr>
              <a:t>Ukrainian</a:t>
            </a:r>
            <a:r>
              <a:rPr lang="fr-BE" dirty="0" smtClean="0">
                <a:latin typeface="Palatino Linotype" panose="02040502050505030304" pitchFamily="18" charset="0"/>
              </a:rPr>
              <a:t> </a:t>
            </a:r>
            <a:r>
              <a:rPr lang="fr-BE" dirty="0" err="1" smtClean="0">
                <a:latin typeface="Palatino Linotype" panose="02040502050505030304" pitchFamily="18" charset="0"/>
              </a:rPr>
              <a:t>Voices</a:t>
            </a:r>
            <a:r>
              <a:rPr lang="fr-BE" dirty="0" smtClean="0">
                <a:latin typeface="Palatino Linotype" panose="02040502050505030304" pitchFamily="18" charset="0"/>
              </a:rPr>
              <a:t> </a:t>
            </a:r>
          </a:p>
          <a:p>
            <a:pPr lvl="1"/>
            <a:r>
              <a:rPr lang="fr-BE" dirty="0" smtClean="0">
                <a:latin typeface="Palatino Linotype" panose="02040502050505030304" pitchFamily="18" charset="0"/>
              </a:rPr>
              <a:t>Envoyant un représentant recruté comme fonctionnaire dans chaque GT</a:t>
            </a:r>
          </a:p>
          <a:p>
            <a:pPr lvl="1"/>
            <a:r>
              <a:rPr lang="fr-BE" dirty="0" smtClean="0">
                <a:latin typeface="Palatino Linotype" panose="02040502050505030304" pitchFamily="18" charset="0"/>
              </a:rPr>
              <a:t>Organisant des consultations communautaires (job </a:t>
            </a:r>
            <a:r>
              <a:rPr lang="fr-BE" dirty="0" err="1" smtClean="0">
                <a:latin typeface="Palatino Linotype" panose="02040502050505030304" pitchFamily="18" charset="0"/>
              </a:rPr>
              <a:t>day</a:t>
            </a:r>
            <a:r>
              <a:rPr lang="fr-BE" dirty="0" smtClean="0">
                <a:latin typeface="Palatino Linotype" panose="02040502050505030304" pitchFamily="18" charset="0"/>
              </a:rPr>
              <a:t>, </a:t>
            </a:r>
            <a:r>
              <a:rPr lang="fr-BE" dirty="0" err="1" smtClean="0">
                <a:latin typeface="Palatino Linotype" panose="02040502050505030304" pitchFamily="18" charset="0"/>
              </a:rPr>
              <a:t>housing</a:t>
            </a:r>
            <a:r>
              <a:rPr lang="fr-BE" dirty="0" smtClean="0">
                <a:latin typeface="Palatino Linotype" panose="02040502050505030304" pitchFamily="18" charset="0"/>
              </a:rPr>
              <a:t> </a:t>
            </a:r>
            <a:r>
              <a:rPr lang="fr-BE" dirty="0" err="1" smtClean="0">
                <a:latin typeface="Palatino Linotype" panose="02040502050505030304" pitchFamily="18" charset="0"/>
              </a:rPr>
              <a:t>day</a:t>
            </a:r>
            <a:r>
              <a:rPr lang="fr-BE" dirty="0" smtClean="0">
                <a:latin typeface="Palatino Linotype" panose="02040502050505030304" pitchFamily="18" charset="0"/>
              </a:rPr>
              <a:t>, protection </a:t>
            </a:r>
            <a:r>
              <a:rPr lang="fr-BE" dirty="0" err="1" smtClean="0">
                <a:latin typeface="Palatino Linotype" panose="02040502050505030304" pitchFamily="18" charset="0"/>
              </a:rPr>
              <a:t>day</a:t>
            </a:r>
            <a:r>
              <a:rPr lang="fr-BE" dirty="0" smtClean="0">
                <a:latin typeface="Palatino Linotype" panose="02040502050505030304" pitchFamily="18" charset="0"/>
              </a:rPr>
              <a:t>…)</a:t>
            </a:r>
          </a:p>
          <a:p>
            <a:pPr lvl="1"/>
            <a:r>
              <a:rPr lang="fr-BE" dirty="0" smtClean="0">
                <a:latin typeface="Palatino Linotype" panose="02040502050505030304" pitchFamily="18" charset="0"/>
              </a:rPr>
              <a:t>Animant un centre communautaire </a:t>
            </a:r>
          </a:p>
          <a:p>
            <a:pPr lvl="1"/>
            <a:r>
              <a:rPr lang="fr-BE" dirty="0" smtClean="0">
                <a:latin typeface="Palatino Linotype" panose="02040502050505030304" pitchFamily="18" charset="0"/>
              </a:rPr>
              <a:t>Disposant d’équipes mobiles d’intervention</a:t>
            </a:r>
          </a:p>
          <a:p>
            <a:pPr lvl="1"/>
            <a:r>
              <a:rPr lang="fr-BE" dirty="0" smtClean="0">
                <a:latin typeface="Palatino Linotype" panose="02040502050505030304" pitchFamily="18" charset="0"/>
              </a:rPr>
              <a:t>Assurant l’hébergement dans les hôtels  </a:t>
            </a:r>
            <a:endParaRPr lang="fr-BE" dirty="0" smtClean="0">
              <a:latin typeface="Palatino Linotype" panose="02040502050505030304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5362" y="360535"/>
            <a:ext cx="8911687" cy="803246"/>
          </a:xfrm>
        </p:spPr>
        <p:txBody>
          <a:bodyPr>
            <a:normAutofit fontScale="90000"/>
          </a:bodyPr>
          <a:lstStyle/>
          <a:p>
            <a:r>
              <a:rPr lang="fr-BE" b="1" dirty="0" smtClean="0">
                <a:solidFill>
                  <a:srgbClr val="00B0F0"/>
                </a:solidFill>
                <a:latin typeface="Palatino Linotype" panose="02040502050505030304" pitchFamily="18" charset="0"/>
              </a:rPr>
              <a:t>Les outputs du GT 7 information mobilisation</a:t>
            </a:r>
            <a:endParaRPr lang="fr-BE" b="1" dirty="0">
              <a:solidFill>
                <a:srgbClr val="00B0F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2363" t="12074" r="2281" b="4913"/>
          <a:stretch/>
        </p:blipFill>
        <p:spPr>
          <a:xfrm>
            <a:off x="6254517" y="986527"/>
            <a:ext cx="5760000" cy="282061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2510" t="12503" r="2461" b="11494"/>
          <a:stretch/>
        </p:blipFill>
        <p:spPr>
          <a:xfrm>
            <a:off x="6254517" y="3479861"/>
            <a:ext cx="5760000" cy="259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5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5361" y="1163781"/>
            <a:ext cx="8315113" cy="5555996"/>
          </a:xfrm>
        </p:spPr>
        <p:txBody>
          <a:bodyPr>
            <a:noAutofit/>
          </a:bodyPr>
          <a:lstStyle/>
          <a:p>
            <a:r>
              <a:rPr lang="fr-BE" dirty="0" smtClean="0">
                <a:latin typeface="Palatino Linotype" panose="02040502050505030304" pitchFamily="18" charset="0"/>
              </a:rPr>
              <a:t>85% des UA (septembre) bénéficient d’un RI </a:t>
            </a:r>
          </a:p>
          <a:p>
            <a:r>
              <a:rPr lang="fr-BE" dirty="0" smtClean="0">
                <a:latin typeface="Palatino Linotype" panose="02040502050505030304" pitchFamily="18" charset="0"/>
              </a:rPr>
              <a:t>80% des UA disposent d’une mutuelle</a:t>
            </a:r>
          </a:p>
          <a:p>
            <a:r>
              <a:rPr lang="fr-BE" dirty="0" smtClean="0">
                <a:latin typeface="Palatino Linotype" panose="02040502050505030304" pitchFamily="18" charset="0"/>
              </a:rPr>
              <a:t>70% des enfants bénéficient des allocations familiales</a:t>
            </a:r>
          </a:p>
          <a:p>
            <a:r>
              <a:rPr lang="fr-BE" dirty="0" smtClean="0">
                <a:latin typeface="Palatino Linotype" panose="02040502050505030304" pitchFamily="18" charset="0"/>
              </a:rPr>
              <a:t>Difficulté sur le handicap (manque de places et complexité administrative)</a:t>
            </a:r>
          </a:p>
          <a:p>
            <a:r>
              <a:rPr lang="fr-BE" dirty="0" smtClean="0">
                <a:latin typeface="Palatino Linotype" panose="02040502050505030304" pitchFamily="18" charset="0"/>
              </a:rPr>
              <a:t>Pas de case management (ni donc de reprise d’une situation d’exclusion) sauf désignation d’associations trop peu articulées à la stratégie (autonomie)</a:t>
            </a:r>
            <a:endParaRPr lang="fr-BE" dirty="0" smtClean="0">
              <a:latin typeface="Palatino Linotype" panose="02040502050505030304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5362" y="360535"/>
            <a:ext cx="6390619" cy="803246"/>
          </a:xfrm>
        </p:spPr>
        <p:txBody>
          <a:bodyPr>
            <a:normAutofit/>
          </a:bodyPr>
          <a:lstStyle/>
          <a:p>
            <a:r>
              <a:rPr lang="fr-BE" b="1" dirty="0" smtClean="0">
                <a:solidFill>
                  <a:srgbClr val="00B0F0"/>
                </a:solidFill>
                <a:latin typeface="Palatino Linotype" panose="02040502050505030304" pitchFamily="18" charset="0"/>
              </a:rPr>
              <a:t>Les outputs du GT protection </a:t>
            </a:r>
            <a:endParaRPr lang="fr-BE" b="1" dirty="0">
              <a:solidFill>
                <a:srgbClr val="00B0F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862" t="37857" r="26061" b="43613"/>
          <a:stretch/>
        </p:blipFill>
        <p:spPr>
          <a:xfrm>
            <a:off x="5337996" y="1163781"/>
            <a:ext cx="6666161" cy="950798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340242" y="3540649"/>
            <a:ext cx="4965405" cy="120032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Au nom du refus des doubles standards, le budget Ukraine a permis de maintenir ouverts des dispositifs pour sans-abri qui auraient dû être fermés le 31 mars 2022 (6 m€) </a:t>
            </a:r>
            <a:endParaRPr lang="fr-BE" dirty="0">
              <a:solidFill>
                <a:schemeClr val="tx1">
                  <a:lumMod val="75000"/>
                  <a:lumOff val="2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40242" y="4828334"/>
            <a:ext cx="4965405" cy="147732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Au nom du refus fédéral de considérer l’accueil pré-enregistrement comme étant de la compétence d’accueil c’est-à-dire fédéral, la Région a organisé le pré-accueil à la Gare du Midi 24/24 7/7</a:t>
            </a:r>
            <a:endParaRPr lang="fr-BE" dirty="0">
              <a:solidFill>
                <a:schemeClr val="tx1">
                  <a:lumMod val="75000"/>
                  <a:lumOff val="2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5712776" y="3754576"/>
            <a:ext cx="6390619" cy="8032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BE" b="1" dirty="0" smtClean="0">
                <a:solidFill>
                  <a:srgbClr val="00B0F0"/>
                </a:solidFill>
                <a:latin typeface="Palatino Linotype" panose="02040502050505030304" pitchFamily="18" charset="0"/>
              </a:rPr>
              <a:t>Les outputs du GT Santé </a:t>
            </a:r>
            <a:endParaRPr lang="fr-BE" b="1" dirty="0">
              <a:solidFill>
                <a:srgbClr val="00B0F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5712776" y="4443256"/>
            <a:ext cx="6291381" cy="1873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>
                <a:latin typeface="Palatino Linotype" panose="02040502050505030304" pitchFamily="18" charset="0"/>
              </a:rPr>
              <a:t>Ouverture d’un centre de dépistage, de vaccination, d’accès à la santé (inscription mutuelle, orientation vers un Médecin généraliste, ouverture d’un DMG) et à la santé mentale (y compris pour les hébergeurs)</a:t>
            </a:r>
          </a:p>
          <a:p>
            <a:r>
              <a:rPr lang="fr-BE" dirty="0" smtClean="0">
                <a:latin typeface="Palatino Linotype" panose="02040502050505030304" pitchFamily="18" charset="0"/>
              </a:rPr>
              <a:t>Très faible fréquentation parce que non inscrit dans le parcours</a:t>
            </a:r>
            <a:endParaRPr lang="fr-BE" dirty="0" smtClean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3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5361" y="1163781"/>
            <a:ext cx="11738796" cy="5555996"/>
          </a:xfrm>
        </p:spPr>
        <p:txBody>
          <a:bodyPr>
            <a:noAutofit/>
          </a:bodyPr>
          <a:lstStyle/>
          <a:p>
            <a:r>
              <a:rPr lang="fr-BE" dirty="0" smtClean="0">
                <a:latin typeface="Palatino Linotype" panose="02040502050505030304" pitchFamily="18" charset="0"/>
              </a:rPr>
              <a:t>Pas de signalement d’enfants non scolarisés</a:t>
            </a:r>
          </a:p>
          <a:p>
            <a:r>
              <a:rPr lang="fr-BE" dirty="0" smtClean="0">
                <a:latin typeface="Palatino Linotype" panose="02040502050505030304" pitchFamily="18" charset="0"/>
              </a:rPr>
              <a:t>Soutien à des </a:t>
            </a:r>
            <a:r>
              <a:rPr lang="fr-BE" dirty="0" err="1" smtClean="0">
                <a:latin typeface="Palatino Linotype" panose="02040502050505030304" pitchFamily="18" charset="0"/>
              </a:rPr>
              <a:t>asbl</a:t>
            </a:r>
            <a:r>
              <a:rPr lang="fr-BE" dirty="0" smtClean="0">
                <a:latin typeface="Palatino Linotype" panose="02040502050505030304" pitchFamily="18" charset="0"/>
              </a:rPr>
              <a:t> de formation en FLE (question de la communauté qui se sent capable de le faire)</a:t>
            </a:r>
          </a:p>
          <a:p>
            <a:r>
              <a:rPr lang="fr-BE" dirty="0" smtClean="0">
                <a:latin typeface="Palatino Linotype" panose="02040502050505030304" pitchFamily="18" charset="0"/>
              </a:rPr>
              <a:t>Appel à organisation de stages, de camps et d’activités extra-scolaires vers les communes </a:t>
            </a:r>
            <a:endParaRPr lang="fr-BE" dirty="0" smtClean="0">
              <a:latin typeface="Palatino Linotype" panose="02040502050505030304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5362" y="360535"/>
            <a:ext cx="6390619" cy="803246"/>
          </a:xfrm>
        </p:spPr>
        <p:txBody>
          <a:bodyPr>
            <a:normAutofit/>
          </a:bodyPr>
          <a:lstStyle/>
          <a:p>
            <a:r>
              <a:rPr lang="fr-BE" b="1" dirty="0" smtClean="0">
                <a:solidFill>
                  <a:srgbClr val="00B0F0"/>
                </a:solidFill>
                <a:latin typeface="Palatino Linotype" panose="02040502050505030304" pitchFamily="18" charset="0"/>
              </a:rPr>
              <a:t>Les outputs du GT Education </a:t>
            </a:r>
            <a:endParaRPr lang="fr-BE" b="1" dirty="0">
              <a:solidFill>
                <a:srgbClr val="00B0F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265360" y="2641750"/>
            <a:ext cx="6390619" cy="5728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BE" b="1" dirty="0" smtClean="0">
                <a:solidFill>
                  <a:srgbClr val="00B0F0"/>
                </a:solidFill>
                <a:latin typeface="Palatino Linotype" panose="02040502050505030304" pitchFamily="18" charset="0"/>
              </a:rPr>
              <a:t>Les outputs du GT Emploi </a:t>
            </a:r>
            <a:endParaRPr lang="fr-BE" b="1" dirty="0">
              <a:solidFill>
                <a:srgbClr val="00B0F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265359" y="3434317"/>
            <a:ext cx="11738797" cy="34236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>
                <a:latin typeface="Palatino Linotype" panose="02040502050505030304" pitchFamily="18" charset="0"/>
              </a:rPr>
              <a:t>Création d’un guichet d’accueil </a:t>
            </a:r>
          </a:p>
          <a:p>
            <a:r>
              <a:rPr lang="fr-BE" dirty="0" smtClean="0">
                <a:latin typeface="Palatino Linotype" panose="02040502050505030304" pitchFamily="18" charset="0"/>
              </a:rPr>
              <a:t>1.500 UA inscrits chez </a:t>
            </a:r>
            <a:r>
              <a:rPr lang="fr-BE" dirty="0" err="1" smtClean="0">
                <a:latin typeface="Palatino Linotype" panose="02040502050505030304" pitchFamily="18" charset="0"/>
              </a:rPr>
              <a:t>Actiris</a:t>
            </a:r>
            <a:endParaRPr lang="fr-BE" dirty="0" smtClean="0">
              <a:latin typeface="Palatino Linotype" panose="02040502050505030304" pitchFamily="18" charset="0"/>
            </a:endParaRPr>
          </a:p>
          <a:p>
            <a:r>
              <a:rPr lang="fr-BE" dirty="0" smtClean="0">
                <a:latin typeface="Palatino Linotype" panose="02040502050505030304" pitchFamily="18" charset="0"/>
              </a:rPr>
              <a:t>Accès à </a:t>
            </a:r>
            <a:r>
              <a:rPr lang="fr-BE" dirty="0" err="1" smtClean="0">
                <a:latin typeface="Palatino Linotype" panose="02040502050505030304" pitchFamily="18" charset="0"/>
              </a:rPr>
              <a:t>Brulingua</a:t>
            </a:r>
            <a:endParaRPr lang="fr-BE" dirty="0" smtClean="0">
              <a:latin typeface="Palatino Linotype" panose="02040502050505030304" pitchFamily="18" charset="0"/>
            </a:endParaRPr>
          </a:p>
          <a:p>
            <a:r>
              <a:rPr lang="fr-BE" dirty="0" smtClean="0">
                <a:latin typeface="Palatino Linotype" panose="02040502050505030304" pitchFamily="18" charset="0"/>
              </a:rPr>
              <a:t>Problème de langue (début d’un protocole) </a:t>
            </a:r>
          </a:p>
          <a:p>
            <a:r>
              <a:rPr lang="fr-BE" dirty="0" smtClean="0">
                <a:latin typeface="Palatino Linotype" panose="02040502050505030304" pitchFamily="18" charset="0"/>
              </a:rPr>
              <a:t>Problème de reconnaissance de diplôme</a:t>
            </a:r>
          </a:p>
          <a:p>
            <a:r>
              <a:rPr lang="fr-BE" dirty="0" smtClean="0">
                <a:latin typeface="Palatino Linotype" panose="02040502050505030304" pitchFamily="18" charset="0"/>
              </a:rPr>
              <a:t>Démarrage des BAPA (paradoxe du besoin et de la surcharge et volonté de rapprocher le BAPA du 1</a:t>
            </a:r>
            <a:r>
              <a:rPr lang="fr-BE" baseline="30000" dirty="0" smtClean="0">
                <a:latin typeface="Palatino Linotype" panose="02040502050505030304" pitchFamily="18" charset="0"/>
              </a:rPr>
              <a:t>er</a:t>
            </a:r>
            <a:r>
              <a:rPr lang="fr-BE" dirty="0" smtClean="0">
                <a:latin typeface="Palatino Linotype" panose="02040502050505030304" pitchFamily="18" charset="0"/>
              </a:rPr>
              <a:t> jour)  </a:t>
            </a:r>
          </a:p>
          <a:p>
            <a:r>
              <a:rPr lang="fr-BE" dirty="0" smtClean="0">
                <a:latin typeface="Palatino Linotype" panose="02040502050505030304" pitchFamily="18" charset="0"/>
              </a:rPr>
              <a:t>Processus plus que résultat</a:t>
            </a:r>
            <a:endParaRPr lang="fr-BE" dirty="0" smtClean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22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C1EF00-8CAE-2B91-5651-DBE2DB26B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00B0F0"/>
                </a:solidFill>
                <a:latin typeface="Palatino Linotype" panose="02040502050505030304" pitchFamily="18" charset="0"/>
                <a:ea typeface="Lato Black" panose="020F0502020204030203" pitchFamily="34" charset="0"/>
                <a:cs typeface="Lato Black" panose="020F0502020204030203" pitchFamily="34" charset="0"/>
              </a:rPr>
              <a:t>Output du GT infrastructures : un protocole pérenne</a:t>
            </a:r>
            <a:endParaRPr lang="fr-FR" sz="3600" dirty="0">
              <a:solidFill>
                <a:srgbClr val="00B0F0"/>
              </a:solidFill>
              <a:latin typeface="Palatino Linotype" panose="02040502050505030304" pitchFamily="18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graphicFrame>
        <p:nvGraphicFramePr>
          <p:cNvPr id="9" name="Diagram 3">
            <a:extLst>
              <a:ext uri="{FF2B5EF4-FFF2-40B4-BE49-F238E27FC236}">
                <a16:creationId xmlns:a16="http://schemas.microsoft.com/office/drawing/2014/main" id="{1E4C9430-7973-792E-14AC-1407C3851A7F}"/>
              </a:ext>
            </a:extLst>
          </p:cNvPr>
          <p:cNvGraphicFramePr/>
          <p:nvPr>
            <p:extLst/>
          </p:nvPr>
        </p:nvGraphicFramePr>
        <p:xfrm>
          <a:off x="527381" y="1209243"/>
          <a:ext cx="11137238" cy="1460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llout: Double Bent Line with Border and Accent Bar 7">
            <a:extLst>
              <a:ext uri="{FF2B5EF4-FFF2-40B4-BE49-F238E27FC236}">
                <a16:creationId xmlns:a16="http://schemas.microsoft.com/office/drawing/2014/main" id="{37C4D7C8-7B11-E70E-66E1-39D8FF54864B}"/>
              </a:ext>
            </a:extLst>
          </p:cNvPr>
          <p:cNvSpPr/>
          <p:nvPr/>
        </p:nvSpPr>
        <p:spPr>
          <a:xfrm>
            <a:off x="1024630" y="3049613"/>
            <a:ext cx="2064798" cy="3112653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9174"/>
              <a:gd name="adj6" fmla="val -17050"/>
              <a:gd name="adj7" fmla="val -13765"/>
              <a:gd name="adj8" fmla="val 59823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1200" b="1" i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Garantir l’utilisation d’un site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fr-BE" sz="1200" i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Début </a:t>
            </a:r>
            <a:r>
              <a:rPr lang="fr-BE" sz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idée d’un endroit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fr-BE" sz="1200" i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 </a:t>
            </a:r>
            <a:r>
              <a:rPr lang="fr-BE" sz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convention signée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endParaRPr lang="fr-BE" sz="120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fr-BE" sz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Fonctionnaire dirigeant</a:t>
            </a:r>
          </a:p>
          <a:p>
            <a:pPr marL="216000" lvl="1" indent="-108000">
              <a:buFont typeface="Arial" panose="020B0604020202020204" pitchFamily="34" charset="0"/>
              <a:buChar char="•"/>
            </a:pPr>
            <a:r>
              <a:rPr lang="fr-BE" sz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SPRB</a:t>
            </a:r>
          </a:p>
          <a:p>
            <a:pPr marL="216000" lvl="1" indent="-108000">
              <a:buFont typeface="Arial" panose="020B0604020202020204" pitchFamily="34" charset="0"/>
              <a:buChar char="•"/>
            </a:pPr>
            <a:endParaRPr lang="fr-BE" sz="120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fr-BE" sz="1200" i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Partenaires d’exécution :</a:t>
            </a:r>
          </a:p>
          <a:p>
            <a:pPr marL="216000" lvl="1" indent="-108000">
              <a:buFont typeface="Arial" panose="020B0604020202020204" pitchFamily="34" charset="0"/>
              <a:buChar char="•"/>
            </a:pPr>
            <a:r>
              <a:rPr lang="fr-BE" sz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SPRB, citydev, Perspective/BMA, SAU, Urban, SLRB</a:t>
            </a:r>
            <a:endParaRPr lang="fr-BE" sz="1200">
              <a:solidFill>
                <a:schemeClr val="tx1">
                  <a:lumMod val="85000"/>
                  <a:lumOff val="15000"/>
                </a:schemeClr>
              </a:solidFill>
              <a:highlight>
                <a:srgbClr val="FFFF00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Callout: Double Bent Line with Border and Accent Bar 8">
            <a:extLst>
              <a:ext uri="{FF2B5EF4-FFF2-40B4-BE49-F238E27FC236}">
                <a16:creationId xmlns:a16="http://schemas.microsoft.com/office/drawing/2014/main" id="{D4415493-A0EE-AAB8-63F6-035FD9856E28}"/>
              </a:ext>
            </a:extLst>
          </p:cNvPr>
          <p:cNvSpPr/>
          <p:nvPr/>
        </p:nvSpPr>
        <p:spPr>
          <a:xfrm>
            <a:off x="3529613" y="3049613"/>
            <a:ext cx="2064798" cy="3112653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9174"/>
              <a:gd name="adj6" fmla="val -17050"/>
              <a:gd name="adj7" fmla="val -14522"/>
              <a:gd name="adj8" fmla="val 62060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1200" b="1" i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Transformer un site vers des infrastructures d’hébergement temporaire</a:t>
            </a:r>
            <a:endParaRPr lang="fr-BE" sz="1200" i="1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fr-BE" sz="1200" i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Début </a:t>
            </a:r>
            <a:r>
              <a:rPr lang="fr-BE" sz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convention signée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fr-BE" sz="1200" i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 </a:t>
            </a:r>
            <a:r>
              <a:rPr lang="fr-BE" sz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infrastructure prête à l’occupation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endParaRPr lang="fr-BE" sz="120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fr-BE" sz="1200" i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Acteurs </a:t>
            </a:r>
            <a:r>
              <a:rPr lang="fr-BE" sz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pPr marL="216000" lvl="1" indent="-108000">
              <a:buFont typeface="Arial" panose="020B0604020202020204" pitchFamily="34" charset="0"/>
              <a:buChar char="•"/>
            </a:pPr>
            <a:r>
              <a:rPr lang="fr-BE" sz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SPRB, citydev, Perspective, SAU, Urban, SLRB</a:t>
            </a:r>
          </a:p>
          <a:p>
            <a:pPr marL="216000" lvl="1" indent="-108000">
              <a:buFont typeface="Arial" panose="020B0604020202020204" pitchFamily="34" charset="0"/>
              <a:buChar char="•"/>
            </a:pPr>
            <a:r>
              <a:rPr lang="fr-BE" sz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Architecte &amp; Entrepreneur</a:t>
            </a:r>
          </a:p>
          <a:p>
            <a:pPr marL="216000" lvl="1" indent="-108000">
              <a:buFont typeface="Arial" panose="020B0604020202020204" pitchFamily="34" charset="0"/>
              <a:buChar char="•"/>
            </a:pPr>
            <a:r>
              <a:rPr lang="fr-BE" sz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SIAMU</a:t>
            </a:r>
          </a:p>
          <a:p>
            <a:pPr marL="216000" lvl="1" indent="-108000">
              <a:buFont typeface="Arial" panose="020B0604020202020204" pitchFamily="34" charset="0"/>
              <a:buChar char="•"/>
            </a:pPr>
            <a:r>
              <a:rPr lang="fr-BE" sz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Encadrants</a:t>
            </a:r>
          </a:p>
        </p:txBody>
      </p:sp>
      <p:sp>
        <p:nvSpPr>
          <p:cNvPr id="8" name="Callout: Double Bent Line with Border and Accent Bar 9">
            <a:extLst>
              <a:ext uri="{FF2B5EF4-FFF2-40B4-BE49-F238E27FC236}">
                <a16:creationId xmlns:a16="http://schemas.microsoft.com/office/drawing/2014/main" id="{D43D0597-9EB7-8256-2A77-289CD604A28F}"/>
              </a:ext>
            </a:extLst>
          </p:cNvPr>
          <p:cNvSpPr/>
          <p:nvPr/>
        </p:nvSpPr>
        <p:spPr>
          <a:xfrm>
            <a:off x="6034596" y="3049613"/>
            <a:ext cx="2064798" cy="3112653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9174"/>
              <a:gd name="adj6" fmla="val -17050"/>
              <a:gd name="adj7" fmla="val -13929"/>
              <a:gd name="adj8" fmla="val 55797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1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Occupation des infrastructures 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fr-BE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Début </a:t>
            </a:r>
            <a:r>
              <a:rPr lang="fr-BE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infrastructure prête à l’occupation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fr-BE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 </a:t>
            </a:r>
            <a:r>
              <a:rPr lang="fr-BE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échéance de libération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endParaRPr lang="fr-BE" sz="12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fr-BE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Encadrant s</a:t>
            </a:r>
            <a:r>
              <a:rPr lang="fr-BE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pPr marL="216000" lvl="1" indent="-108000">
              <a:buFont typeface="Arial" panose="020B0604020202020204" pitchFamily="34" charset="0"/>
              <a:buChar char="•"/>
            </a:pPr>
            <a:r>
              <a:rPr lang="fr-BE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Samusocial</a:t>
            </a:r>
            <a:r>
              <a:rPr lang="fr-BE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Plateforme citoyenne </a:t>
            </a:r>
            <a:r>
              <a:rPr lang="fr-BE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BXLRefugees</a:t>
            </a:r>
            <a:r>
              <a:rPr lang="fr-BE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fr-BE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Communa</a:t>
            </a:r>
            <a:r>
              <a:rPr lang="fr-BE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UKRAINIAN VOICES</a:t>
            </a:r>
            <a:endParaRPr lang="fr-BE" sz="12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08000" lvl="1" indent="-108000">
              <a:buFont typeface="Arial" panose="020B0604020202020204" pitchFamily="34" charset="0"/>
              <a:buChar char="•"/>
            </a:pPr>
            <a:endParaRPr lang="fr-BE" sz="1200" i="1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08000" lvl="1" indent="-108000">
              <a:buFont typeface="Arial" panose="020B0604020202020204" pitchFamily="34" charset="0"/>
              <a:buChar char="•"/>
            </a:pPr>
            <a:r>
              <a:rPr lang="fr-BE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Suivi:</a:t>
            </a:r>
          </a:p>
          <a:p>
            <a:pPr marL="216000" lvl="1" indent="-108000">
              <a:buFont typeface="Arial" panose="020B0604020202020204" pitchFamily="34" charset="0"/>
              <a:buChar char="•"/>
            </a:pPr>
            <a:r>
              <a:rPr lang="fr-BE" sz="120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SPRB</a:t>
            </a:r>
          </a:p>
        </p:txBody>
      </p:sp>
      <p:sp>
        <p:nvSpPr>
          <p:cNvPr id="10" name="Callout: Double Bent Line with Border and Accent Bar 10">
            <a:extLst>
              <a:ext uri="{FF2B5EF4-FFF2-40B4-BE49-F238E27FC236}">
                <a16:creationId xmlns:a16="http://schemas.microsoft.com/office/drawing/2014/main" id="{75602927-7DA7-CC5F-ED64-27472FBB42F6}"/>
              </a:ext>
            </a:extLst>
          </p:cNvPr>
          <p:cNvSpPr/>
          <p:nvPr/>
        </p:nvSpPr>
        <p:spPr>
          <a:xfrm>
            <a:off x="8539579" y="3049613"/>
            <a:ext cx="2064798" cy="3112653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9174"/>
              <a:gd name="adj6" fmla="val -17050"/>
              <a:gd name="adj7" fmla="val -14106"/>
              <a:gd name="adj8" fmla="val 59823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1200" b="1" i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Libération et remise en état des infrastructures 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fr-BE" sz="1200" i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Début :</a:t>
            </a:r>
            <a:r>
              <a:rPr lang="fr-BE" sz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échéance de libération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fr-BE" sz="1200" i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 </a:t>
            </a:r>
            <a:r>
              <a:rPr lang="fr-BE" sz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site remis au propriétaire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endParaRPr lang="fr-BE" sz="120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08000" lvl="1" indent="-108000">
              <a:buFont typeface="Arial" panose="020B0604020202020204" pitchFamily="34" charset="0"/>
              <a:buChar char="•"/>
            </a:pPr>
            <a:r>
              <a:rPr lang="fr-BE" sz="1200" i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Preneurs d’initiative :</a:t>
            </a:r>
          </a:p>
          <a:p>
            <a:pPr marL="216000" lvl="1" indent="-108000">
              <a:buFont typeface="Arial" panose="020B0604020202020204" pitchFamily="34" charset="0"/>
              <a:buChar char="•"/>
            </a:pPr>
            <a:r>
              <a:rPr lang="fr-BE" sz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SPRB, citydev, Perspective, SAU, Urban, SLRB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fr-BE" sz="1200" i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Encadrants</a:t>
            </a:r>
            <a:r>
              <a:rPr lang="fr-BE" sz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pPr marL="216000" lvl="1" indent="-108000">
              <a:buFont typeface="Arial" panose="020B0604020202020204" pitchFamily="34" charset="0"/>
              <a:buChar char="•"/>
            </a:pPr>
            <a:r>
              <a:rPr lang="fr-BE" sz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Samusocial, Plateforme citoyenne, Communa</a:t>
            </a:r>
          </a:p>
          <a:p>
            <a:pPr marL="108000" lvl="1" indent="-108000">
              <a:buFont typeface="Arial" panose="020B0604020202020204" pitchFamily="34" charset="0"/>
              <a:buChar char="•"/>
            </a:pPr>
            <a:r>
              <a:rPr lang="fr-BE" sz="1200" i="1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Technique:</a:t>
            </a:r>
          </a:p>
          <a:p>
            <a:pPr marL="216000" lvl="1" indent="-108000">
              <a:buFont typeface="Arial" panose="020B0604020202020204" pitchFamily="34" charset="0"/>
              <a:buChar char="•"/>
            </a:pPr>
            <a:r>
              <a:rPr lang="fr-BE" sz="120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xxx</a:t>
            </a:r>
          </a:p>
          <a:p>
            <a:pPr marL="216000" lvl="1" indent="-108000">
              <a:buFont typeface="Arial" panose="020B0604020202020204" pitchFamily="34" charset="0"/>
              <a:buChar char="•"/>
            </a:pPr>
            <a:endParaRPr lang="fr-BE" sz="120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16000" lvl="1" indent="-108000">
              <a:buFont typeface="Arial" panose="020B0604020202020204" pitchFamily="34" charset="0"/>
              <a:buChar char="•"/>
            </a:pPr>
            <a:endParaRPr lang="fr-BE" sz="120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43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Jaune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22021</TotalTime>
  <Words>1152</Words>
  <Application>Microsoft Office PowerPoint</Application>
  <PresentationFormat>Grand écran</PresentationFormat>
  <Paragraphs>170</Paragraphs>
  <Slides>11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1" baseType="lpstr">
      <vt:lpstr>Aller Light</vt:lpstr>
      <vt:lpstr>Arial</vt:lpstr>
      <vt:lpstr>Arial Rounded MT Bold</vt:lpstr>
      <vt:lpstr>Calibri</vt:lpstr>
      <vt:lpstr>Lato</vt:lpstr>
      <vt:lpstr>Lato Black</vt:lpstr>
      <vt:lpstr>Palatino Linotype</vt:lpstr>
      <vt:lpstr>Trebuchet MS</vt:lpstr>
      <vt:lpstr>Wingdings 3</vt:lpstr>
      <vt:lpstr>Facette</vt:lpstr>
      <vt:lpstr>Présentation PowerPoint</vt:lpstr>
      <vt:lpstr>24 février 2022 : la crise de trop </vt:lpstr>
      <vt:lpstr>Objectif : rassurer</vt:lpstr>
      <vt:lpstr>Décisions </vt:lpstr>
      <vt:lpstr>Gouvernance par GT</vt:lpstr>
      <vt:lpstr>Les outputs du GT 7 information mobilisation</vt:lpstr>
      <vt:lpstr>Les outputs du GT protection </vt:lpstr>
      <vt:lpstr>Les outputs du GT Education </vt:lpstr>
      <vt:lpstr>Output du GT infrastructures : un protocole pérenne</vt:lpstr>
      <vt:lpstr>Présentation PowerPoint</vt:lpstr>
      <vt:lpstr>Les outputs du GT Logement  </vt:lpstr>
    </vt:vector>
  </TitlesOfParts>
  <Company>CPAS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Personne à la rue pendant les vacances</dc:title>
  <dc:creator>Verbeeren Pierre</dc:creator>
  <cp:lastModifiedBy>Verbeeren Pierre</cp:lastModifiedBy>
  <cp:revision>49</cp:revision>
  <dcterms:created xsi:type="dcterms:W3CDTF">2022-06-27T06:53:35Z</dcterms:created>
  <dcterms:modified xsi:type="dcterms:W3CDTF">2022-12-08T00:24:22Z</dcterms:modified>
</cp:coreProperties>
</file>